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6"/>
  </p:notesMasterIdLst>
  <p:sldIdLst>
    <p:sldId id="256" r:id="rId2"/>
    <p:sldId id="265" r:id="rId3"/>
    <p:sldId id="271" r:id="rId4"/>
    <p:sldId id="267" r:id="rId5"/>
    <p:sldId id="259" r:id="rId6"/>
    <p:sldId id="420" r:id="rId7"/>
    <p:sldId id="346" r:id="rId8"/>
    <p:sldId id="456" r:id="rId9"/>
    <p:sldId id="347" r:id="rId10"/>
    <p:sldId id="476" r:id="rId11"/>
    <p:sldId id="349" r:id="rId12"/>
    <p:sldId id="351" r:id="rId13"/>
    <p:sldId id="352" r:id="rId14"/>
    <p:sldId id="353" r:id="rId15"/>
    <p:sldId id="482" r:id="rId16"/>
    <p:sldId id="488" r:id="rId17"/>
    <p:sldId id="490" r:id="rId18"/>
    <p:sldId id="425" r:id="rId19"/>
    <p:sldId id="486" r:id="rId20"/>
    <p:sldId id="484" r:id="rId21"/>
    <p:sldId id="485" r:id="rId22"/>
    <p:sldId id="322" r:id="rId23"/>
    <p:sldId id="381" r:id="rId24"/>
    <p:sldId id="379" r:id="rId25"/>
    <p:sldId id="272" r:id="rId26"/>
    <p:sldId id="275" r:id="rId27"/>
    <p:sldId id="273" r:id="rId28"/>
    <p:sldId id="437" r:id="rId29"/>
    <p:sldId id="296" r:id="rId30"/>
    <p:sldId id="333" r:id="rId31"/>
    <p:sldId id="435" r:id="rId32"/>
    <p:sldId id="438" r:id="rId33"/>
    <p:sldId id="300" r:id="rId34"/>
    <p:sldId id="295" r:id="rId35"/>
    <p:sldId id="301" r:id="rId36"/>
    <p:sldId id="439" r:id="rId37"/>
    <p:sldId id="441" r:id="rId38"/>
    <p:sldId id="302" r:id="rId39"/>
    <p:sldId id="368" r:id="rId40"/>
    <p:sldId id="380" r:id="rId41"/>
    <p:sldId id="356" r:id="rId42"/>
    <p:sldId id="377" r:id="rId43"/>
    <p:sldId id="388" r:id="rId44"/>
    <p:sldId id="389" r:id="rId45"/>
    <p:sldId id="372" r:id="rId46"/>
    <p:sldId id="390" r:id="rId47"/>
    <p:sldId id="391" r:id="rId48"/>
    <p:sldId id="378" r:id="rId49"/>
    <p:sldId id="383" r:id="rId50"/>
    <p:sldId id="386" r:id="rId51"/>
    <p:sldId id="453" r:id="rId52"/>
    <p:sldId id="382" r:id="rId53"/>
    <p:sldId id="358" r:id="rId54"/>
    <p:sldId id="366" r:id="rId55"/>
    <p:sldId id="392" r:id="rId56"/>
    <p:sldId id="412" r:id="rId57"/>
    <p:sldId id="395" r:id="rId58"/>
    <p:sldId id="413" r:id="rId59"/>
    <p:sldId id="396" r:id="rId60"/>
    <p:sldId id="398" r:id="rId61"/>
    <p:sldId id="440" r:id="rId62"/>
    <p:sldId id="414" r:id="rId63"/>
    <p:sldId id="415" r:id="rId64"/>
    <p:sldId id="491" r:id="rId65"/>
    <p:sldId id="492" r:id="rId66"/>
    <p:sldId id="493" r:id="rId67"/>
    <p:sldId id="494" r:id="rId68"/>
    <p:sldId id="495" r:id="rId69"/>
    <p:sldId id="496" r:id="rId70"/>
    <p:sldId id="497" r:id="rId71"/>
    <p:sldId id="498" r:id="rId72"/>
    <p:sldId id="499" r:id="rId73"/>
    <p:sldId id="500" r:id="rId74"/>
    <p:sldId id="501" r:id="rId75"/>
    <p:sldId id="502" r:id="rId76"/>
    <p:sldId id="503" r:id="rId77"/>
    <p:sldId id="504" r:id="rId78"/>
    <p:sldId id="505" r:id="rId79"/>
    <p:sldId id="506" r:id="rId80"/>
    <p:sldId id="507" r:id="rId81"/>
    <p:sldId id="508" r:id="rId82"/>
    <p:sldId id="509" r:id="rId83"/>
    <p:sldId id="510" r:id="rId84"/>
    <p:sldId id="511" r:id="rId85"/>
    <p:sldId id="512" r:id="rId86"/>
    <p:sldId id="513" r:id="rId87"/>
    <p:sldId id="514" r:id="rId88"/>
    <p:sldId id="444" r:id="rId89"/>
    <p:sldId id="515" r:id="rId90"/>
    <p:sldId id="516" r:id="rId91"/>
    <p:sldId id="517" r:id="rId92"/>
    <p:sldId id="443" r:id="rId93"/>
    <p:sldId id="518" r:id="rId94"/>
    <p:sldId id="427" r:id="rId95"/>
    <p:sldId id="429" r:id="rId96"/>
    <p:sldId id="469" r:id="rId97"/>
    <p:sldId id="471" r:id="rId98"/>
    <p:sldId id="519" r:id="rId99"/>
    <p:sldId id="470" r:id="rId100"/>
    <p:sldId id="520" r:id="rId101"/>
    <p:sldId id="452" r:id="rId102"/>
    <p:sldId id="454" r:id="rId103"/>
    <p:sldId id="455" r:id="rId104"/>
    <p:sldId id="430" r:id="rId10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D7A"/>
    <a:srgbClr val="62E739"/>
    <a:srgbClr val="008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70" autoAdjust="0"/>
    <p:restoredTop sz="95775" autoAdjust="0"/>
  </p:normalViewPr>
  <p:slideViewPr>
    <p:cSldViewPr>
      <p:cViewPr>
        <p:scale>
          <a:sx n="70" d="100"/>
          <a:sy n="70" d="100"/>
        </p:scale>
        <p:origin x="-1598" y="-21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AA472-FBEE-45AD-8484-835E8DDA007C}" type="datetimeFigureOut">
              <a:rPr lang="fr-FR" smtClean="0"/>
              <a:t>24/05/2022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668F2-B8E1-4893-A45E-F3BFE8B95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46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232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395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395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537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5378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537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360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68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538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3281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89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20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328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537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328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516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516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041" cy="3512958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668F2-B8E1-4893-A45E-F3BFE8B95027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516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C4828-9C66-4E11-BA67-BB9D29BB936E}" type="datetime1">
              <a:rPr lang="fr-FR" smtClean="0"/>
              <a:t>24/05/2022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3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7BD7-2E5C-45A1-A646-C33E95E9DB1C}" type="datetime1">
              <a:rPr lang="fr-FR" smtClean="0"/>
              <a:t>24/05/2022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02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46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773A1-7442-42ED-A05F-190B036CD072}" type="datetime1">
              <a:rPr lang="fr-FR" smtClean="0"/>
              <a:t>24/05/2022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917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5F9C-D165-43EF-9FBF-DEF0C6A0F904}" type="datetime1">
              <a:rPr lang="fr-FR" smtClean="0"/>
              <a:t>24/05/2022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99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6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3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9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7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6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F9CD-8F40-4155-B80D-37299E703EE5}" type="datetime1">
              <a:rPr lang="fr-FR" smtClean="0"/>
              <a:t>24/05/2022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5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2CA22-C51F-4802-8FA6-8CB19AB5241C}" type="datetime1">
              <a:rPr lang="fr-FR" smtClean="0"/>
              <a:t>24/05/2022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47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27" indent="0">
              <a:buNone/>
              <a:defRPr sz="2000" b="1"/>
            </a:lvl2pPr>
            <a:lvl3pPr marL="913656" indent="0">
              <a:buNone/>
              <a:defRPr sz="1800" b="1"/>
            </a:lvl3pPr>
            <a:lvl4pPr marL="1370484" indent="0">
              <a:buNone/>
              <a:defRPr sz="1600" b="1"/>
            </a:lvl4pPr>
            <a:lvl5pPr marL="1827311" indent="0">
              <a:buNone/>
              <a:defRPr sz="1600" b="1"/>
            </a:lvl5pPr>
            <a:lvl6pPr marL="2284139" indent="0">
              <a:buNone/>
              <a:defRPr sz="1600" b="1"/>
            </a:lvl6pPr>
            <a:lvl7pPr marL="2740966" indent="0">
              <a:buNone/>
              <a:defRPr sz="1600" b="1"/>
            </a:lvl7pPr>
            <a:lvl8pPr marL="3197792" indent="0">
              <a:buNone/>
              <a:defRPr sz="1600" b="1"/>
            </a:lvl8pPr>
            <a:lvl9pPr marL="3654621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27" indent="0">
              <a:buNone/>
              <a:defRPr sz="2000" b="1"/>
            </a:lvl2pPr>
            <a:lvl3pPr marL="913656" indent="0">
              <a:buNone/>
              <a:defRPr sz="1800" b="1"/>
            </a:lvl3pPr>
            <a:lvl4pPr marL="1370484" indent="0">
              <a:buNone/>
              <a:defRPr sz="1600" b="1"/>
            </a:lvl4pPr>
            <a:lvl5pPr marL="1827311" indent="0">
              <a:buNone/>
              <a:defRPr sz="1600" b="1"/>
            </a:lvl5pPr>
            <a:lvl6pPr marL="2284139" indent="0">
              <a:buNone/>
              <a:defRPr sz="1600" b="1"/>
            </a:lvl6pPr>
            <a:lvl7pPr marL="2740966" indent="0">
              <a:buNone/>
              <a:defRPr sz="1600" b="1"/>
            </a:lvl7pPr>
            <a:lvl8pPr marL="3197792" indent="0">
              <a:buNone/>
              <a:defRPr sz="1600" b="1"/>
            </a:lvl8pPr>
            <a:lvl9pPr marL="3654621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11BA-E99B-4E5B-84C1-77209C69F616}" type="datetime1">
              <a:rPr lang="fr-FR" smtClean="0"/>
              <a:t>24/05/2022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71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3B85-619F-4A1A-81BE-2D1CCF8F0E9B}" type="datetime1">
              <a:rPr lang="fr-FR" smtClean="0"/>
              <a:t>24/05/2022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06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42689-EA1F-4571-BA31-BA73CBF073FF}" type="datetime1">
              <a:rPr lang="fr-FR" smtClean="0"/>
              <a:t>24/05/2022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66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4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27" indent="0">
              <a:buNone/>
              <a:defRPr sz="1200"/>
            </a:lvl2pPr>
            <a:lvl3pPr marL="913656" indent="0">
              <a:buNone/>
              <a:defRPr sz="1000"/>
            </a:lvl3pPr>
            <a:lvl4pPr marL="1370484" indent="0">
              <a:buNone/>
              <a:defRPr sz="900"/>
            </a:lvl4pPr>
            <a:lvl5pPr marL="1827311" indent="0">
              <a:buNone/>
              <a:defRPr sz="900"/>
            </a:lvl5pPr>
            <a:lvl6pPr marL="2284139" indent="0">
              <a:buNone/>
              <a:defRPr sz="900"/>
            </a:lvl6pPr>
            <a:lvl7pPr marL="2740966" indent="0">
              <a:buNone/>
              <a:defRPr sz="900"/>
            </a:lvl7pPr>
            <a:lvl8pPr marL="3197792" indent="0">
              <a:buNone/>
              <a:defRPr sz="900"/>
            </a:lvl8pPr>
            <a:lvl9pPr marL="3654621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2B07-5EE0-4589-8471-2584D0D9AC08}" type="datetime1">
              <a:rPr lang="fr-FR" smtClean="0"/>
              <a:t>24/05/2022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33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27" indent="0">
              <a:buNone/>
              <a:defRPr sz="2800"/>
            </a:lvl2pPr>
            <a:lvl3pPr marL="913656" indent="0">
              <a:buNone/>
              <a:defRPr sz="2400"/>
            </a:lvl3pPr>
            <a:lvl4pPr marL="1370484" indent="0">
              <a:buNone/>
              <a:defRPr sz="2000"/>
            </a:lvl4pPr>
            <a:lvl5pPr marL="1827311" indent="0">
              <a:buNone/>
              <a:defRPr sz="2000"/>
            </a:lvl5pPr>
            <a:lvl6pPr marL="2284139" indent="0">
              <a:buNone/>
              <a:defRPr sz="2000"/>
            </a:lvl6pPr>
            <a:lvl7pPr marL="2740966" indent="0">
              <a:buNone/>
              <a:defRPr sz="2000"/>
            </a:lvl7pPr>
            <a:lvl8pPr marL="3197792" indent="0">
              <a:buNone/>
              <a:defRPr sz="2000"/>
            </a:lvl8pPr>
            <a:lvl9pPr marL="3654621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27" indent="0">
              <a:buNone/>
              <a:defRPr sz="1200"/>
            </a:lvl2pPr>
            <a:lvl3pPr marL="913656" indent="0">
              <a:buNone/>
              <a:defRPr sz="1000"/>
            </a:lvl3pPr>
            <a:lvl4pPr marL="1370484" indent="0">
              <a:buNone/>
              <a:defRPr sz="900"/>
            </a:lvl4pPr>
            <a:lvl5pPr marL="1827311" indent="0">
              <a:buNone/>
              <a:defRPr sz="900"/>
            </a:lvl5pPr>
            <a:lvl6pPr marL="2284139" indent="0">
              <a:buNone/>
              <a:defRPr sz="900"/>
            </a:lvl6pPr>
            <a:lvl7pPr marL="2740966" indent="0">
              <a:buNone/>
              <a:defRPr sz="900"/>
            </a:lvl7pPr>
            <a:lvl8pPr marL="3197792" indent="0">
              <a:buNone/>
              <a:defRPr sz="900"/>
            </a:lvl8pPr>
            <a:lvl9pPr marL="3654621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80390-D394-4084-AAFF-88A0727E052F}" type="datetime1">
              <a:rPr lang="fr-FR" smtClean="0"/>
              <a:t>24/05/2022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362" tIns="45683" rIns="91362" bIns="4568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362" tIns="45683" rIns="91362" bIns="4568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1" y="6356358"/>
            <a:ext cx="2133600" cy="365125"/>
          </a:xfrm>
          <a:prstGeom prst="rect">
            <a:avLst/>
          </a:prstGeom>
        </p:spPr>
        <p:txBody>
          <a:bodyPr vert="horz" lIns="91362" tIns="45683" rIns="91362" bIns="4568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465E7-BB6F-4CB1-910A-E02F1F6BF90A}" type="datetime1">
              <a:rPr lang="fr-FR" smtClean="0"/>
              <a:t>24/05/2022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6356358"/>
            <a:ext cx="2895600" cy="365125"/>
          </a:xfrm>
          <a:prstGeom prst="rect">
            <a:avLst/>
          </a:prstGeom>
        </p:spPr>
        <p:txBody>
          <a:bodyPr vert="horz" lIns="91362" tIns="45683" rIns="91362" bIns="4568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362" tIns="45683" rIns="91362" bIns="4568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FA27D-63E2-478A-99A9-E7F41C5696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582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36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20" indent="-342620" algn="l" defTabSz="9136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45" indent="-285515" algn="l" defTabSz="9136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072" indent="-228415" algn="l" defTabSz="9136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898" indent="-228415" algn="l" defTabSz="9136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726" indent="-228415" algn="l" defTabSz="91365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553" indent="-228415" algn="l" defTabSz="9136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380" indent="-228415" algn="l" defTabSz="9136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209" indent="-228415" algn="l" defTabSz="9136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035" indent="-228415" algn="l" defTabSz="9136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27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56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84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11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139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966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792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621" algn="l" defTabSz="9136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nvivoo.com/introduction-a-la-gestion-automatique-de-la-memoire-en-c11/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hyperlink" Target="https://isocpp.org/" TargetMode="External"/><Relationship Id="rId2" Type="http://schemas.openxmlformats.org/officeDocument/2006/relationships/hyperlink" Target="https://isocpp.org/files/papers/p0636r0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eeksforgeeks.org/c-plus-plus/" TargetMode="External"/><Relationship Id="rId4" Type="http://schemas.openxmlformats.org/officeDocument/2006/relationships/hyperlink" Target="https://github.com/cpp-frug/materials/blob/gh-pages/news/2016_n5_Bilan-Cpp17-et-attentes-Cpp20.md" TargetMode="Externa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mentcamarche.net/faq/11255-introduction-a-la-stl-en-c-standard-template-library" TargetMode="External"/><Relationship Id="rId2" Type="http://schemas.openxmlformats.org/officeDocument/2006/relationships/hyperlink" Target="http://www.martinbroadhurst.com/stl/stl_introductio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eeksforgeeks.org/the-c-standard-template-library-stl/" TargetMode="External"/><Relationship Id="rId5" Type="http://schemas.openxmlformats.org/officeDocument/2006/relationships/hyperlink" Target="http://www.cplusplus.com/reference/stl/" TargetMode="External"/><Relationship Id="rId4" Type="http://schemas.openxmlformats.org/officeDocument/2006/relationships/hyperlink" Target="http://www.cplusplus.com/" TargetMode="Externa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mentcamarche.net/faq/11255-introduction-a-la-stl-en-c-standard-template-library" TargetMode="External"/><Relationship Id="rId7" Type="http://schemas.openxmlformats.org/officeDocument/2006/relationships/hyperlink" Target="https://calcul.math.cnrs.fr/attachments/spip/Documents/Journees/dec2005/C_avance.pdf" TargetMode="External"/><Relationship Id="rId2" Type="http://schemas.openxmlformats.org/officeDocument/2006/relationships/hyperlink" Target="https://www.geeksforgeeks.org/the-c-standard-template-library-st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vaira.free.fr/dev/cours/cours-conteneurs-stl.pdf" TargetMode="External"/><Relationship Id="rId5" Type="http://schemas.openxmlformats.org/officeDocument/2006/relationships/hyperlink" Target="https://cpp.developpez.com/cours/stl/" TargetMode="External"/><Relationship Id="rId4" Type="http://schemas.openxmlformats.org/officeDocument/2006/relationships/hyperlink" Target="http://www.cplusplus.com/reference/stl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lusplus.com/reference/complex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09353" y="1988840"/>
            <a:ext cx="7772400" cy="1658611"/>
          </a:xfrm>
        </p:spPr>
        <p:txBody>
          <a:bodyPr>
            <a:normAutofit fontScale="90000"/>
          </a:bodyPr>
          <a:lstStyle/>
          <a:p>
            <a:r>
              <a:rPr lang="fr-FR" sz="6700" dirty="0" smtClean="0"/>
              <a:t>Bibliothèque STL en C++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671736" y="4365104"/>
            <a:ext cx="7772400" cy="1658611"/>
          </a:xfrm>
          <a:prstGeom prst="rect">
            <a:avLst/>
          </a:prstGeom>
          <a:ln>
            <a:noFill/>
          </a:ln>
        </p:spPr>
        <p:txBody>
          <a:bodyPr vert="horz" lIns="91362" tIns="45683" rIns="91362" bIns="45683" rtlCol="0" anchor="ctr">
            <a:normAutofit fontScale="92500" lnSpcReduction="20000"/>
          </a:bodyPr>
          <a:lstStyle>
            <a:lvl1pPr algn="ctr" defTabSz="913656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dirty="0" smtClean="0"/>
              <a:t>P. ELYAKIME</a:t>
            </a:r>
          </a:p>
          <a:p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pierre.elyakime@imft.fr </a:t>
            </a:r>
          </a:p>
          <a:p>
            <a:endParaRPr lang="fr-FR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2400" dirty="0" smtClean="0"/>
              <a:t>E. </a:t>
            </a:r>
            <a:r>
              <a:rPr lang="fr-FR" sz="2400" dirty="0" err="1" smtClean="0"/>
              <a:t>Courcelle</a:t>
            </a:r>
            <a:endParaRPr lang="fr-FR" sz="2400" dirty="0" smtClean="0"/>
          </a:p>
          <a:p>
            <a:r>
              <a:rPr lang="fr-FR" sz="2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emmanuel.courcelle@inp-toulouse.fr</a:t>
            </a:r>
            <a:endParaRPr lang="fr-FR" sz="2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451248" y="3356992"/>
            <a:ext cx="7992888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51248" y="1647875"/>
            <a:ext cx="7992888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450082" cy="784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9336"/>
            <a:ext cx="1534522" cy="82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2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22113"/>
          </a:xfrm>
        </p:spPr>
        <p:txBody>
          <a:bodyPr>
            <a:normAutofit/>
          </a:bodyPr>
          <a:lstStyle/>
          <a:p>
            <a:r>
              <a:rPr lang="fr-FR" sz="3200" dirty="0"/>
              <a:t>A</a:t>
            </a:r>
            <a:r>
              <a:rPr lang="fr-FR" sz="3200" dirty="0" smtClean="0"/>
              <a:t>ncienne approche / approche </a:t>
            </a:r>
            <a:r>
              <a:rPr lang="fr-FR" sz="3200" dirty="0"/>
              <a:t>STL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496" y="2204863"/>
            <a:ext cx="4032448" cy="406265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Add some elements to </a:t>
            </a:r>
            <a:r>
              <a:rPr lang="en-US" sz="16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vec</a:t>
            </a:r>
            <a:endParaRPr lang="en-US" sz="16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8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for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y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y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size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y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++)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cout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[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y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]&lt;&lt;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 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//Should output 1 4 8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067944" y="2204864"/>
            <a:ext cx="5076056" cy="4093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iterator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Add some elements to </a:t>
            </a:r>
            <a:r>
              <a:rPr lang="en-US" sz="16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vec</a:t>
            </a:r>
            <a:endParaRPr lang="en-US" sz="16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8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for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!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++)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cout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&lt;&lt;*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//Should output 1 4 8</a:t>
            </a:r>
          </a:p>
          <a:p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r>
              <a:rPr lang="fr-FR" dirty="0" smtClean="0"/>
              <a:t> </a:t>
            </a:r>
          </a:p>
          <a:p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10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67544" y="1550367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L’ancienne approche : 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5148064" y="1550366"/>
            <a:ext cx="2528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L’approche STL :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328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Smart pointers in C++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7470" y="1700808"/>
            <a:ext cx="8712969" cy="47433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800" b="1" dirty="0" smtClean="0">
                <a:latin typeface="+mj-lt"/>
              </a:rPr>
              <a:t>Depuis C++11 :</a:t>
            </a:r>
          </a:p>
          <a:p>
            <a:pPr marL="0" indent="0">
              <a:buNone/>
            </a:pPr>
            <a:endParaRPr lang="fr-FR" sz="1000" dirty="0">
              <a:latin typeface="+mj-lt"/>
            </a:endParaRPr>
          </a:p>
          <a:p>
            <a:pPr marL="0" indent="0">
              <a:buNone/>
            </a:pPr>
            <a:r>
              <a:rPr lang="fr-FR" sz="2000" dirty="0" err="1" smtClean="0">
                <a:latin typeface="Lucida Console" panose="020B0609040504020204" pitchFamily="49" charset="0"/>
              </a:rPr>
              <a:t>std</a:t>
            </a:r>
            <a:r>
              <a:rPr lang="fr-FR" sz="2000" dirty="0" smtClean="0">
                <a:latin typeface="Lucida Console" panose="020B0609040504020204" pitchFamily="49" charset="0"/>
              </a:rPr>
              <a:t>::</a:t>
            </a:r>
            <a:r>
              <a:rPr lang="fr-FR" sz="2000" dirty="0" err="1" smtClean="0">
                <a:latin typeface="Lucida Console" panose="020B0609040504020204" pitchFamily="49" charset="0"/>
              </a:rPr>
              <a:t>unique_ptr</a:t>
            </a:r>
            <a:r>
              <a:rPr lang="fr-FR" sz="2000" dirty="0" smtClean="0">
                <a:latin typeface="Lucida Console" panose="020B0609040504020204" pitchFamily="49" charset="0"/>
              </a:rPr>
              <a:t>(): </a:t>
            </a:r>
            <a:r>
              <a:rPr lang="fr-FR" sz="2000" dirty="0" smtClean="0"/>
              <a:t>pas de copie possible, mais possible de le </a:t>
            </a:r>
            <a:r>
              <a:rPr lang="fr-FR" sz="2000" dirty="0" smtClean="0"/>
              <a:t>bouger avec move(). Met en avant la notion de propriété exclusive.</a:t>
            </a:r>
          </a:p>
          <a:p>
            <a:pPr marL="0" indent="0">
              <a:buNone/>
            </a:pPr>
            <a:endParaRPr lang="fr-FR" sz="1000" dirty="0" smtClean="0"/>
          </a:p>
          <a:p>
            <a:pPr marL="0" indent="0">
              <a:buNone/>
            </a:pPr>
            <a:r>
              <a:rPr lang="fr-FR" sz="2000" dirty="0" err="1" smtClean="0">
                <a:latin typeface="Lucida Console" panose="020B0609040504020204" pitchFamily="49" charset="0"/>
              </a:rPr>
              <a:t>std</a:t>
            </a:r>
            <a:r>
              <a:rPr lang="fr-FR" sz="2000" dirty="0" smtClean="0">
                <a:latin typeface="Lucida Console" panose="020B0609040504020204" pitchFamily="49" charset="0"/>
              </a:rPr>
              <a:t>::</a:t>
            </a:r>
            <a:r>
              <a:rPr lang="fr-FR" sz="2000" dirty="0" err="1" smtClean="0">
                <a:latin typeface="Lucida Console" panose="020B0609040504020204" pitchFamily="49" charset="0"/>
              </a:rPr>
              <a:t>shared_ptr</a:t>
            </a:r>
            <a:r>
              <a:rPr lang="fr-FR" sz="2000" dirty="0" smtClean="0">
                <a:latin typeface="Lucida Console" panose="020B0609040504020204" pitchFamily="49" charset="0"/>
              </a:rPr>
              <a:t>()</a:t>
            </a:r>
            <a:r>
              <a:rPr lang="fr-FR" sz="2000" dirty="0" smtClean="0"/>
              <a:t>:  </a:t>
            </a:r>
            <a:r>
              <a:rPr lang="fr-FR" sz="2000" dirty="0" smtClean="0"/>
              <a:t>permet de partager la gestion de la mémoire allouée entre différentes instances. La mémoire est libérée lorsque la dernière instance est détruite. Met en avant la notion de propriété partagée.</a:t>
            </a:r>
          </a:p>
          <a:p>
            <a:pPr marL="0" indent="0">
              <a:buNone/>
            </a:pPr>
            <a:endParaRPr lang="fr-FR" sz="1000" dirty="0" smtClean="0"/>
          </a:p>
          <a:p>
            <a:pPr marL="0" indent="0">
              <a:buNone/>
            </a:pPr>
            <a:r>
              <a:rPr lang="fr-FR" sz="2000" dirty="0" err="1" smtClean="0">
                <a:latin typeface="Lucida Console" panose="020B0609040504020204" pitchFamily="49" charset="0"/>
              </a:rPr>
              <a:t>std</a:t>
            </a:r>
            <a:r>
              <a:rPr lang="fr-FR" sz="2000" dirty="0" smtClean="0">
                <a:latin typeface="Lucida Console" panose="020B0609040504020204" pitchFamily="49" charset="0"/>
              </a:rPr>
              <a:t>::</a:t>
            </a:r>
            <a:r>
              <a:rPr lang="fr-FR" sz="2000" dirty="0" err="1" smtClean="0">
                <a:latin typeface="Lucida Console" panose="020B0609040504020204" pitchFamily="49" charset="0"/>
              </a:rPr>
              <a:t>wake_ptr</a:t>
            </a:r>
            <a:r>
              <a:rPr lang="fr-FR" sz="2000" dirty="0" smtClean="0">
                <a:latin typeface="Lucida Console" panose="020B0609040504020204" pitchFamily="49" charset="0"/>
              </a:rPr>
              <a:t>()</a:t>
            </a:r>
            <a:r>
              <a:rPr lang="fr-FR" sz="2000" dirty="0" smtClean="0"/>
              <a:t>: </a:t>
            </a:r>
            <a:r>
              <a:rPr lang="fr-FR" sz="2000" dirty="0" smtClean="0"/>
              <a:t>a un fonctionnement particulier, s’utilise en complément du </a:t>
            </a:r>
            <a:r>
              <a:rPr lang="fr-FR" sz="2000" dirty="0" err="1" smtClean="0"/>
              <a:t>shared_ptr</a:t>
            </a:r>
            <a:r>
              <a:rPr lang="fr-FR" sz="2000" dirty="0" smtClean="0"/>
              <a:t>(). Permet de résoudre le problème des références circulaires rencontrées avec le </a:t>
            </a:r>
            <a:r>
              <a:rPr lang="fr-FR" sz="2000" dirty="0" err="1" smtClean="0"/>
              <a:t>shared_ptr</a:t>
            </a:r>
            <a:r>
              <a:rPr lang="fr-FR" sz="2000" dirty="0" smtClean="0"/>
              <a:t>().</a:t>
            </a:r>
            <a:endParaRPr lang="fr-FR" sz="20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000" dirty="0"/>
              <a:t>Lien utile : </a:t>
            </a:r>
            <a:r>
              <a:rPr lang="fr-FR" sz="2000" dirty="0">
                <a:hlinkClick r:id="rId2"/>
              </a:rPr>
              <a:t>https://www.invivoo.com/introduction-a-la-gestion-automatique-de-la-memoire-en-c11/</a:t>
            </a:r>
            <a:endParaRPr lang="fr-FR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100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70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408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Diagramme UML de la STL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19"/>
            <a:ext cx="8856984" cy="5836753"/>
          </a:xfr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101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79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Suivre les nouveautés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 smtClean="0"/>
              <a:t>ISO </a:t>
            </a:r>
            <a:r>
              <a:rPr lang="fr-FR" sz="2400" b="1" dirty="0" err="1" smtClean="0"/>
              <a:t>org</a:t>
            </a:r>
            <a:r>
              <a:rPr lang="fr-FR" sz="2400" b="1" dirty="0" smtClean="0"/>
              <a:t> : </a:t>
            </a:r>
            <a:r>
              <a:rPr lang="fr-FR" sz="2400" b="1" dirty="0" smtClean="0">
                <a:hlinkClick r:id="rId2"/>
              </a:rPr>
              <a:t>https://isocpp.org/files/papers/p0636r0.html</a:t>
            </a:r>
            <a:endParaRPr lang="fr-FR" sz="2400" b="1" dirty="0" smtClean="0"/>
          </a:p>
          <a:p>
            <a:pPr marL="0" indent="0">
              <a:buNone/>
            </a:pPr>
            <a:r>
              <a:rPr lang="fr-FR" sz="2400" b="1" dirty="0" smtClean="0"/>
              <a:t>                 </a:t>
            </a:r>
            <a:r>
              <a:rPr lang="fr-FR" sz="2400" b="1" dirty="0" smtClean="0">
                <a:hlinkClick r:id="rId3"/>
              </a:rPr>
              <a:t>https://isocpp.org/</a:t>
            </a:r>
            <a:endParaRPr lang="fr-FR" sz="2400" b="1" dirty="0" smtClean="0"/>
          </a:p>
          <a:p>
            <a:pPr marL="0" indent="0">
              <a:buNone/>
            </a:pPr>
            <a:endParaRPr lang="fr-FR" sz="2400" b="1" dirty="0"/>
          </a:p>
          <a:p>
            <a:pPr marL="0" indent="0">
              <a:buNone/>
            </a:pPr>
            <a:r>
              <a:rPr lang="fr-FR" sz="2400" b="1" dirty="0" err="1" smtClean="0"/>
              <a:t>FRench</a:t>
            </a:r>
            <a:r>
              <a:rPr lang="fr-FR" sz="2400" b="1" dirty="0" smtClean="0"/>
              <a:t> User Group (FRUG) </a:t>
            </a:r>
            <a:r>
              <a:rPr lang="fr-FR" sz="2400" dirty="0" smtClean="0"/>
              <a:t>: </a:t>
            </a:r>
            <a:r>
              <a:rPr lang="fr-FR" sz="2400" dirty="0" smtClean="0">
                <a:hlinkClick r:id="rId4"/>
              </a:rPr>
              <a:t>https://github.com/cpp-frug/materials/blob/gh-pages/news/2016_n5_Bilan-Cpp17-et-attentes-Cpp20.md</a:t>
            </a: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b="1" dirty="0" err="1" smtClean="0"/>
              <a:t>GeeksforGeeks</a:t>
            </a:r>
            <a:r>
              <a:rPr lang="fr-FR" sz="2400" b="1" dirty="0" smtClean="0"/>
              <a:t> : </a:t>
            </a:r>
            <a:r>
              <a:rPr lang="fr-FR" sz="2400" dirty="0" smtClean="0">
                <a:hlinkClick r:id="rId5"/>
              </a:rPr>
              <a:t>https://www.geeksforgeeks.org/c-plus-plus/</a:t>
            </a: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  …</a:t>
            </a: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102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documentation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SGI STL Guide : </a:t>
            </a:r>
          </a:p>
          <a:p>
            <a:pPr marL="0" indent="0">
              <a:buNone/>
            </a:pPr>
            <a:r>
              <a:rPr lang="fr-FR" sz="2400" dirty="0" smtClean="0">
                <a:hlinkClick r:id="rId2"/>
              </a:rPr>
              <a:t>http://www.martinbroadhurst.com/stl/stl_introduction.html</a:t>
            </a:r>
            <a:endParaRPr lang="fr-FR" sz="2400" dirty="0" smtClean="0"/>
          </a:p>
          <a:p>
            <a:r>
              <a:rPr lang="fr-FR" sz="2400" dirty="0" err="1" smtClean="0"/>
              <a:t>CommentCaMarche</a:t>
            </a:r>
            <a:r>
              <a:rPr lang="fr-FR" sz="2400" dirty="0" smtClean="0"/>
              <a:t> : </a:t>
            </a:r>
            <a:r>
              <a:rPr lang="fr-FR" sz="2400" dirty="0" smtClean="0">
                <a:hlinkClick r:id="rId3"/>
              </a:rPr>
              <a:t>https://www.commentcamarche.net/faq/11255-introduction-a-la-stl-en-c-standard-template-library</a:t>
            </a:r>
            <a:endParaRPr lang="fr-FR" sz="2400" dirty="0" smtClean="0"/>
          </a:p>
          <a:p>
            <a:r>
              <a:rPr lang="fr-FR" sz="2400" dirty="0" smtClean="0"/>
              <a:t>CPLUCPLUS : </a:t>
            </a:r>
            <a:r>
              <a:rPr lang="fr-FR" sz="2400" dirty="0" smtClean="0">
                <a:hlinkClick r:id="rId4"/>
              </a:rPr>
              <a:t>http://www.cplusplus.com/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                            </a:t>
            </a:r>
            <a:r>
              <a:rPr lang="fr-FR" sz="2400" dirty="0" smtClean="0">
                <a:hlinkClick r:id="rId5"/>
              </a:rPr>
              <a:t>http://www.cplusplus.com/reference/stl/</a:t>
            </a:r>
            <a:endParaRPr lang="fr-FR" sz="2400" dirty="0" smtClean="0"/>
          </a:p>
          <a:p>
            <a:r>
              <a:rPr lang="fr-FR" sz="2400" dirty="0" err="1" smtClean="0"/>
              <a:t>GeeksforGeeks</a:t>
            </a:r>
            <a:r>
              <a:rPr lang="fr-FR" sz="2400" dirty="0" smtClean="0"/>
              <a:t> : </a:t>
            </a:r>
            <a:r>
              <a:rPr lang="fr-FR" sz="2400" dirty="0" smtClean="0">
                <a:hlinkClick r:id="rId6"/>
              </a:rPr>
              <a:t>https://www.geeksforgeeks.org/the-c-standard-template-library-stl/</a:t>
            </a:r>
            <a:endParaRPr lang="fr-FR" sz="2400" dirty="0" smtClean="0"/>
          </a:p>
          <a:p>
            <a:r>
              <a:rPr lang="fr-FR" sz="2400" dirty="0" smtClean="0"/>
              <a:t>Et tant d’autres …</a:t>
            </a: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103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674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Références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 smtClean="0"/>
              <a:t>Livre :</a:t>
            </a:r>
          </a:p>
          <a:p>
            <a:pPr marL="0" indent="0">
              <a:buNone/>
            </a:pPr>
            <a:r>
              <a:rPr lang="fr-FR" sz="1600" dirty="0" smtClean="0"/>
              <a:t>Apprendre le C++, C. Delannoy</a:t>
            </a:r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2400" b="1" dirty="0" smtClean="0"/>
              <a:t>Site Web :</a:t>
            </a:r>
          </a:p>
          <a:p>
            <a:pPr marL="0" indent="0">
              <a:buNone/>
            </a:pPr>
            <a:r>
              <a:rPr lang="fr-FR" sz="1600" dirty="0">
                <a:hlinkClick r:id="rId2"/>
              </a:rPr>
              <a:t>https://www.geeksforgeeks.org/the-c-standard-template-library-stl</a:t>
            </a:r>
            <a:r>
              <a:rPr lang="fr-FR" sz="1600" dirty="0" smtClean="0">
                <a:hlinkClick r:id="rId2"/>
              </a:rPr>
              <a:t>/</a:t>
            </a:r>
            <a:endParaRPr lang="fr-FR" sz="1600" dirty="0" smtClean="0"/>
          </a:p>
          <a:p>
            <a:pPr marL="0" indent="0">
              <a:buNone/>
            </a:pPr>
            <a:r>
              <a:rPr lang="fr-FR" sz="1600" dirty="0">
                <a:hlinkClick r:id="rId3"/>
              </a:rPr>
              <a:t>https://</a:t>
            </a:r>
            <a:r>
              <a:rPr lang="fr-FR" sz="1600" dirty="0" smtClean="0">
                <a:hlinkClick r:id="rId3"/>
              </a:rPr>
              <a:t>www.commentcamarche.net/faq/11255-introduction-a-la-stl-en-c-standard-template-library</a:t>
            </a:r>
            <a:endParaRPr lang="fr-FR" sz="1600" dirty="0" smtClean="0"/>
          </a:p>
          <a:p>
            <a:pPr marL="0" indent="0">
              <a:buNone/>
            </a:pPr>
            <a:r>
              <a:rPr lang="fr-FR" sz="1600" dirty="0">
                <a:hlinkClick r:id="rId4"/>
              </a:rPr>
              <a:t>http://www.cplusplus.com/reference/stl</a:t>
            </a:r>
            <a:r>
              <a:rPr lang="fr-FR" sz="1600" dirty="0" smtClean="0">
                <a:hlinkClick r:id="rId4"/>
              </a:rPr>
              <a:t>/</a:t>
            </a:r>
            <a:endParaRPr lang="fr-FR" sz="1600" dirty="0" smtClean="0"/>
          </a:p>
          <a:p>
            <a:pPr marL="0" indent="0">
              <a:buNone/>
            </a:pPr>
            <a:r>
              <a:rPr lang="fr-FR" sz="1600" dirty="0">
                <a:hlinkClick r:id="rId5"/>
              </a:rPr>
              <a:t>https://cpp.developpez.com/cours/stl</a:t>
            </a:r>
            <a:r>
              <a:rPr lang="fr-FR" sz="1600" dirty="0" smtClean="0">
                <a:hlinkClick r:id="rId5"/>
              </a:rPr>
              <a:t>/</a:t>
            </a:r>
            <a:endParaRPr lang="fr-FR" sz="1600" dirty="0" smtClean="0"/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2400" b="1" dirty="0" smtClean="0"/>
              <a:t>Présentations :</a:t>
            </a:r>
            <a:endParaRPr lang="fr-FR" sz="2400" b="1" dirty="0"/>
          </a:p>
          <a:p>
            <a:pPr marL="0" indent="0">
              <a:buNone/>
            </a:pPr>
            <a:r>
              <a:rPr lang="fr-FR" sz="1600" dirty="0">
                <a:hlinkClick r:id="rId6"/>
              </a:rPr>
              <a:t>http://</a:t>
            </a:r>
            <a:r>
              <a:rPr lang="fr-FR" sz="1600" dirty="0" smtClean="0">
                <a:hlinkClick r:id="rId6"/>
              </a:rPr>
              <a:t>tvaira.free.fr/dev/cours/cours-conteneurs-stl.pdf</a:t>
            </a:r>
            <a:endParaRPr lang="fr-FR" sz="1600" dirty="0" smtClean="0"/>
          </a:p>
          <a:p>
            <a:pPr marL="0" indent="0">
              <a:buNone/>
            </a:pPr>
            <a:r>
              <a:rPr lang="fr-FR" sz="1600" dirty="0">
                <a:hlinkClick r:id="rId7"/>
              </a:rPr>
              <a:t>https://</a:t>
            </a:r>
            <a:r>
              <a:rPr lang="fr-FR" sz="1600" dirty="0" smtClean="0">
                <a:hlinkClick r:id="rId7"/>
              </a:rPr>
              <a:t>calcul.math.cnrs.fr/attachments/spip/Documents/Journees/dec2005/C_avance.pdf</a:t>
            </a:r>
            <a:endParaRPr lang="fr-FR" sz="1600" dirty="0" smtClean="0"/>
          </a:p>
          <a:p>
            <a:pPr marL="0" indent="0">
              <a:buNone/>
            </a:pPr>
            <a:r>
              <a:rPr lang="fr-FR" sz="1600" dirty="0"/>
              <a:t>https://ensiwiki.ensimag.fr/images/1/15/Slides_cours3_c.pdf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104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8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8331" y="26064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5 catégories d’</a:t>
            </a:r>
            <a:r>
              <a:rPr lang="fr-FR" dirty="0" err="1" smtClean="0"/>
              <a:t>itérateurs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5448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 algn="ctr">
              <a:buNone/>
            </a:pPr>
            <a:r>
              <a:rPr lang="fr-FR" sz="3600" dirty="0">
                <a:cs typeface="Arial Unicode MS" pitchFamily="2"/>
              </a:rPr>
              <a:t>Qui peut le plus peut le moins</a:t>
            </a:r>
          </a:p>
          <a:p>
            <a:pPr marL="0" indent="0">
              <a:buNone/>
            </a:pPr>
            <a:endParaRPr lang="fr-FR" sz="2000" dirty="0"/>
          </a:p>
        </p:txBody>
      </p:sp>
      <p:grpSp>
        <p:nvGrpSpPr>
          <p:cNvPr id="7" name="Groupe 6"/>
          <p:cNvGrpSpPr/>
          <p:nvPr/>
        </p:nvGrpSpPr>
        <p:grpSpPr>
          <a:xfrm>
            <a:off x="755576" y="1353598"/>
            <a:ext cx="7395709" cy="4127757"/>
            <a:chOff x="1472445" y="1454760"/>
            <a:chExt cx="7395709" cy="4127757"/>
          </a:xfrm>
        </p:grpSpPr>
        <p:sp>
          <p:nvSpPr>
            <p:cNvPr id="8" name="ZoneTexte 7"/>
            <p:cNvSpPr txBox="1"/>
            <p:nvPr/>
          </p:nvSpPr>
          <p:spPr>
            <a:xfrm>
              <a:off x="1472445" y="1454760"/>
              <a:ext cx="2275110" cy="106163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1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Input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i="0" u="none" strike="noStrike" dirty="0">
                  <a:ln>
                    <a:noFill/>
                  </a:ln>
                  <a:solidFill>
                    <a:srgbClr val="62E739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*</a:t>
              </a:r>
              <a:r>
                <a: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Je lis </a:t>
              </a:r>
              <a:r>
                <a:rPr lang="fr-FR" sz="2400" b="0" i="1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(une fois)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i="0" u="none" strike="noStrike" dirty="0">
                  <a:ln>
                    <a:noFill/>
                  </a:ln>
                  <a:solidFill>
                    <a:srgbClr val="62E739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++</a:t>
              </a:r>
              <a:r>
                <a: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j'avance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253860" y="2709719"/>
              <a:ext cx="4112280" cy="70775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1" i="0" u="none" strike="noStrike" dirty="0" err="1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Forward</a:t>
              </a:r>
              <a:endParaRPr lang="fr-FR" sz="2400" b="1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1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 </a:t>
              </a:r>
              <a:r>
                <a:rPr lang="fr-FR" sz="2400" i="0" u="none" strike="noStrike" dirty="0">
                  <a:ln>
                    <a:noFill/>
                  </a:ln>
                  <a:solidFill>
                    <a:srgbClr val="62E739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*</a:t>
              </a:r>
              <a:r>
                <a: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Je lis, j'écris </a:t>
              </a:r>
              <a:r>
                <a:rPr lang="fr-FR" sz="2400" b="0" i="1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(plusieurs fois)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6431846" y="1454760"/>
              <a:ext cx="2436308" cy="106163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1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Output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i="0" u="none" strike="noStrike" dirty="0">
                  <a:ln>
                    <a:noFill/>
                  </a:ln>
                  <a:solidFill>
                    <a:srgbClr val="62E739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*</a:t>
              </a:r>
              <a:r>
                <a: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J'écris </a:t>
              </a:r>
              <a:r>
                <a:rPr lang="fr-FR" sz="2400" b="0" i="1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(une fois)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i="0" u="none" strike="noStrike" dirty="0">
                  <a:ln>
                    <a:noFill/>
                  </a:ln>
                  <a:solidFill>
                    <a:srgbClr val="62E739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++</a:t>
              </a:r>
              <a:r>
                <a: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j'avance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848514" y="3886663"/>
              <a:ext cx="2581925" cy="70775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1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 </a:t>
              </a:r>
              <a:r>
                <a:rPr lang="fr-FR" sz="2400" b="1" i="0" u="none" strike="noStrike" dirty="0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Bidirectionnels</a:t>
              </a:r>
              <a:endParaRPr lang="fr-FR" sz="2400" b="1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1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</a:t>
              </a:r>
              <a:r>
                <a:rPr lang="fr-FR" sz="2400" i="0" u="none" strike="noStrike" dirty="0">
                  <a:ln>
                    <a:noFill/>
                  </a:ln>
                  <a:solidFill>
                    <a:srgbClr val="62E739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 -- </a:t>
              </a:r>
              <a:r>
                <a: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Je recule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423549" y="4874759"/>
              <a:ext cx="2872902" cy="70775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1" i="0" u="none" strike="noStrike" dirty="0" err="1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Random</a:t>
              </a:r>
              <a:r>
                <a:rPr lang="fr-FR" sz="2400" b="1" i="0" u="none" strike="noStrike" dirty="0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- </a:t>
              </a:r>
              <a:r>
                <a:rPr lang="fr-FR" sz="2400" b="1" i="0" u="none" strike="noStrike" dirty="0" err="1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Acess</a:t>
              </a:r>
              <a:endParaRPr lang="fr-FR" sz="2400" b="1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i="0" u="none" strike="noStrike" dirty="0">
                  <a:ln>
                    <a:noFill/>
                  </a:ln>
                  <a:solidFill>
                    <a:srgbClr val="62E739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+ - </a:t>
              </a:r>
              <a:r>
                <a: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Calcul d'adresses</a:t>
              </a:r>
            </a:p>
          </p:txBody>
        </p:sp>
        <p:cxnSp>
          <p:nvCxnSpPr>
            <p:cNvPr id="14" name="Connecteur en arc 13"/>
            <p:cNvCxnSpPr/>
            <p:nvPr/>
          </p:nvCxnSpPr>
          <p:spPr>
            <a:xfrm rot="5400000" flipH="1" flipV="1">
              <a:off x="6084256" y="4725464"/>
              <a:ext cx="1151488" cy="12700"/>
            </a:xfrm>
            <a:prstGeom prst="curvedConnector3">
              <a:avLst>
                <a:gd name="adj1" fmla="val 50000"/>
              </a:avLst>
            </a:prstGeom>
            <a:noFill/>
            <a:ln w="36000">
              <a:solidFill>
                <a:schemeClr val="accent1"/>
              </a:solidFill>
              <a:prstDash val="solid"/>
              <a:tailEnd type="arrow"/>
            </a:ln>
          </p:spPr>
        </p:cxnSp>
        <p:cxnSp>
          <p:nvCxnSpPr>
            <p:cNvPr id="15" name="Connecteur en arc 14"/>
            <p:cNvCxnSpPr/>
            <p:nvPr/>
          </p:nvCxnSpPr>
          <p:spPr>
            <a:xfrm rot="16200000" flipH="1">
              <a:off x="2787078" y="3142206"/>
              <a:ext cx="1083958" cy="959038"/>
            </a:xfrm>
            <a:prstGeom prst="curvedConnector2">
              <a:avLst/>
            </a:prstGeom>
            <a:noFill/>
            <a:ln w="36000">
              <a:solidFill>
                <a:schemeClr val="accent1"/>
              </a:solidFill>
              <a:prstDash val="solid"/>
              <a:headEnd type="arrow"/>
            </a:ln>
          </p:spPr>
        </p:cxnSp>
        <p:cxnSp>
          <p:nvCxnSpPr>
            <p:cNvPr id="16" name="Connecteur en arc 15"/>
            <p:cNvCxnSpPr>
              <a:stCxn id="10" idx="0"/>
              <a:endCxn id="11" idx="1"/>
            </p:cNvCxnSpPr>
            <p:nvPr/>
          </p:nvCxnSpPr>
          <p:spPr>
            <a:xfrm rot="5400000" flipH="1" flipV="1">
              <a:off x="5508853" y="1786726"/>
              <a:ext cx="724140" cy="1121846"/>
            </a:xfrm>
            <a:prstGeom prst="curvedConnector2">
              <a:avLst/>
            </a:prstGeom>
            <a:noFill/>
            <a:ln w="36000">
              <a:solidFill>
                <a:schemeClr val="accent1"/>
              </a:solidFill>
              <a:prstDash val="solid"/>
              <a:tailEnd type="arrow"/>
            </a:ln>
          </p:spPr>
        </p:cxnSp>
        <p:cxnSp>
          <p:nvCxnSpPr>
            <p:cNvPr id="17" name="Connecteur en arc 16"/>
            <p:cNvCxnSpPr>
              <a:stCxn id="10" idx="0"/>
              <a:endCxn id="8" idx="3"/>
            </p:cNvCxnSpPr>
            <p:nvPr/>
          </p:nvCxnSpPr>
          <p:spPr>
            <a:xfrm rot="16200000" flipV="1">
              <a:off x="4166708" y="1566426"/>
              <a:ext cx="724140" cy="1562445"/>
            </a:xfrm>
            <a:prstGeom prst="curvedConnector2">
              <a:avLst/>
            </a:prstGeom>
            <a:noFill/>
            <a:ln w="36000">
              <a:solidFill>
                <a:schemeClr val="accent1"/>
              </a:solidFill>
              <a:prstDash val="solid"/>
              <a:tailEnd type="arrow"/>
            </a:ln>
          </p:spPr>
        </p:cxn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1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marL="0" indent="0"/>
            <a:r>
              <a:rPr lang="fr-FR" dirty="0"/>
              <a:t>A chaque conteneur son </a:t>
            </a:r>
            <a:r>
              <a:rPr lang="fr-FR" dirty="0" err="1"/>
              <a:t>itérateur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40768"/>
            <a:ext cx="8568952" cy="51845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b="1" dirty="0" smtClean="0"/>
              <a:t>Bidirectionnel</a:t>
            </a:r>
            <a:r>
              <a:rPr lang="fr-FR" sz="2800" dirty="0" smtClean="0"/>
              <a:t> : </a:t>
            </a:r>
            <a:r>
              <a:rPr lang="fr-FR" sz="2400" dirty="0" smtClean="0"/>
              <a:t> </a:t>
            </a:r>
            <a:r>
              <a:rPr lang="fr-FR" sz="2400" dirty="0" err="1" smtClean="0"/>
              <a:t>list</a:t>
            </a:r>
            <a:r>
              <a:rPr lang="fr-FR" sz="2400" dirty="0" smtClean="0"/>
              <a:t>, </a:t>
            </a:r>
            <a:r>
              <a:rPr lang="fr-FR" sz="2400" dirty="0" err="1" smtClean="0"/>
              <a:t>map</a:t>
            </a:r>
            <a:r>
              <a:rPr lang="fr-FR" sz="2400" dirty="0" smtClean="0"/>
              <a:t>, </a:t>
            </a:r>
            <a:r>
              <a:rPr lang="fr-FR" sz="2400" dirty="0" err="1" smtClean="0"/>
              <a:t>multimap</a:t>
            </a:r>
            <a:r>
              <a:rPr lang="fr-FR" sz="2400" dirty="0" smtClean="0"/>
              <a:t>, set, </a:t>
            </a:r>
            <a:r>
              <a:rPr lang="fr-FR" sz="2400" dirty="0" err="1" smtClean="0"/>
              <a:t>multiset</a:t>
            </a:r>
            <a:endParaRPr lang="fr-FR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b="1" dirty="0" err="1" smtClean="0"/>
              <a:t>Random</a:t>
            </a:r>
            <a:r>
              <a:rPr lang="fr-FR" sz="2800" dirty="0" smtClean="0"/>
              <a:t> </a:t>
            </a:r>
            <a:r>
              <a:rPr lang="fr-FR" sz="2800" b="1" dirty="0" err="1" smtClean="0"/>
              <a:t>access</a:t>
            </a:r>
            <a:r>
              <a:rPr lang="fr-FR" sz="2800" dirty="0" smtClean="0"/>
              <a:t> : </a:t>
            </a:r>
            <a:r>
              <a:rPr lang="fr-FR" sz="2400" dirty="0" err="1" smtClean="0"/>
              <a:t>vector</a:t>
            </a:r>
            <a:r>
              <a:rPr lang="fr-FR" sz="2400" dirty="0" smtClean="0"/>
              <a:t>, </a:t>
            </a:r>
            <a:r>
              <a:rPr lang="fr-FR" sz="2400" dirty="0" err="1" smtClean="0"/>
              <a:t>deque</a:t>
            </a:r>
            <a:endParaRPr lang="fr-FR" sz="1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b="1" dirty="0" smtClean="0"/>
              <a:t>Input/Output/</a:t>
            </a:r>
            <a:r>
              <a:rPr lang="fr-FR" sz="2800" b="1" dirty="0" err="1" smtClean="0"/>
              <a:t>Forward</a:t>
            </a:r>
            <a:r>
              <a:rPr lang="fr-FR" sz="2800" dirty="0" smtClean="0"/>
              <a:t> : </a:t>
            </a:r>
            <a:r>
              <a:rPr lang="fr-FR" sz="2400" dirty="0" err="1" smtClean="0"/>
              <a:t>iostream</a:t>
            </a:r>
            <a:endParaRPr lang="fr-FR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b="1" dirty="0" smtClean="0"/>
              <a:t>No </a:t>
            </a:r>
            <a:r>
              <a:rPr lang="fr-FR" sz="2800" b="1" dirty="0" err="1" smtClean="0"/>
              <a:t>iterator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supported</a:t>
            </a:r>
            <a:r>
              <a:rPr lang="fr-FR" sz="2800" dirty="0" smtClean="0"/>
              <a:t> : </a:t>
            </a:r>
            <a:r>
              <a:rPr lang="fr-FR" sz="2400" dirty="0" err="1" smtClean="0"/>
              <a:t>stack</a:t>
            </a:r>
            <a:r>
              <a:rPr lang="fr-FR" sz="2400" dirty="0" smtClean="0"/>
              <a:t>, queue, </a:t>
            </a:r>
            <a:r>
              <a:rPr lang="fr-FR" sz="2400" dirty="0" err="1" smtClean="0"/>
              <a:t>priority</a:t>
            </a:r>
            <a:r>
              <a:rPr lang="fr-FR" sz="2400" dirty="0" smtClean="0"/>
              <a:t>-queue</a:t>
            </a:r>
            <a:endParaRPr lang="fr-FR" sz="2000" dirty="0" smtClean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  <a:p>
            <a:pPr marL="0" indent="0">
              <a:buNone/>
            </a:pPr>
            <a:endParaRPr lang="fr-FR" sz="21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42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Plusieurs types d’</a:t>
            </a:r>
            <a:r>
              <a:rPr lang="fr-FR" dirty="0" err="1" smtClean="0"/>
              <a:t>itérateurs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b="1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2000" b="1" i="1" dirty="0">
                <a:latin typeface="Consolas" panose="020B0609020204030204" pitchFamily="49" charset="0"/>
              </a:rPr>
              <a:t>container&lt;T&gt;::</a:t>
            </a:r>
            <a:r>
              <a:rPr lang="fr-FR" sz="2000" b="1" i="1" dirty="0" err="1">
                <a:latin typeface="Consolas" panose="020B0609020204030204" pitchFamily="49" charset="0"/>
              </a:rPr>
              <a:t>reverse_iterator</a:t>
            </a:r>
            <a:r>
              <a:rPr lang="fr-FR" sz="2000" b="1" i="1" dirty="0">
                <a:latin typeface="Consolas" panose="020B0609020204030204" pitchFamily="49" charset="0"/>
              </a:rPr>
              <a:t> : 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it</a:t>
            </a:r>
            <a:r>
              <a:rPr lang="fr-FR" sz="2000" b="1" i="1" dirty="0" smtClean="0">
                <a:latin typeface="Consolas" panose="020B0609020204030204" pitchFamily="49" charset="0"/>
              </a:rPr>
              <a:t>  </a:t>
            </a:r>
            <a:r>
              <a:rPr lang="fr-FR" sz="1600" b="1" i="1" dirty="0" smtClean="0">
                <a:latin typeface="Consolas" panose="020B0609020204030204" pitchFamily="49" charset="0"/>
              </a:rPr>
              <a:t>[au moins </a:t>
            </a:r>
            <a:r>
              <a:rPr lang="fr-FR" sz="1600" b="1" i="1" dirty="0" err="1" smtClean="0">
                <a:latin typeface="Consolas" panose="020B0609020204030204" pitchFamily="49" charset="0"/>
              </a:rPr>
              <a:t>Bidir</a:t>
            </a:r>
            <a:r>
              <a:rPr lang="fr-FR" sz="1600" b="1" i="1" dirty="0" smtClean="0">
                <a:latin typeface="Consolas" panose="020B0609020204030204" pitchFamily="49" charset="0"/>
              </a:rPr>
              <a:t>]</a:t>
            </a:r>
            <a:endParaRPr lang="fr-FR" sz="1600" b="1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2000" b="1" i="1" dirty="0">
                <a:latin typeface="Consolas" panose="020B0609020204030204" pitchFamily="49" charset="0"/>
              </a:rPr>
              <a:t>container&lt;T&gt;::</a:t>
            </a:r>
            <a:r>
              <a:rPr lang="fr-FR" sz="2000" b="1" i="1" dirty="0" err="1">
                <a:latin typeface="Consolas" panose="020B0609020204030204" pitchFamily="49" charset="0"/>
              </a:rPr>
              <a:t>const_iterator</a:t>
            </a:r>
            <a:r>
              <a:rPr lang="fr-FR" sz="2000" b="1" i="1" dirty="0">
                <a:latin typeface="Consolas" panose="020B0609020204030204" pitchFamily="49" charset="0"/>
              </a:rPr>
              <a:t> : </a:t>
            </a:r>
            <a:r>
              <a:rPr lang="fr-FR" sz="2000" b="1" i="1" dirty="0" err="1">
                <a:latin typeface="Consolas" panose="020B0609020204030204" pitchFamily="49" charset="0"/>
              </a:rPr>
              <a:t>it</a:t>
            </a:r>
            <a:r>
              <a:rPr lang="fr-FR" sz="2000" b="1" i="1" dirty="0">
                <a:latin typeface="Consolas" panose="020B0609020204030204" pitchFamily="49" charset="0"/>
              </a:rPr>
              <a:t>     </a:t>
            </a:r>
            <a:r>
              <a:rPr lang="fr-FR" sz="2000" b="1" i="1" dirty="0" smtClean="0">
                <a:latin typeface="Consolas" panose="020B0609020204030204" pitchFamily="49" charset="0"/>
              </a:rPr>
              <a:t>        </a:t>
            </a:r>
            <a:r>
              <a:rPr lang="fr-FR" sz="2000" b="1" dirty="0" smtClean="0">
                <a:latin typeface="Consolas" panose="020B0609020204030204" pitchFamily="49" charset="0"/>
              </a:rPr>
              <a:t>(</a:t>
            </a:r>
            <a:r>
              <a:rPr lang="fr-FR" sz="2000" b="1" dirty="0" err="1">
                <a:latin typeface="Consolas" panose="020B0609020204030204" pitchFamily="49" charset="0"/>
              </a:rPr>
              <a:t>read-only</a:t>
            </a:r>
            <a:r>
              <a:rPr lang="fr-FR" sz="2000" b="1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fr-FR" sz="2000" b="1" i="1" dirty="0" smtClean="0">
                <a:latin typeface="Consolas" panose="020B0609020204030204" pitchFamily="49" charset="0"/>
              </a:rPr>
              <a:t>container&lt;T</a:t>
            </a:r>
            <a:r>
              <a:rPr lang="fr-FR" sz="2000" b="1" i="1" dirty="0">
                <a:latin typeface="Consolas" panose="020B0609020204030204" pitchFamily="49" charset="0"/>
              </a:rPr>
              <a:t>&gt;::</a:t>
            </a:r>
            <a:r>
              <a:rPr lang="fr-FR" sz="2000" b="1" i="1" dirty="0" err="1">
                <a:latin typeface="Consolas" panose="020B0609020204030204" pitchFamily="49" charset="0"/>
              </a:rPr>
              <a:t>const_reverse_iterator</a:t>
            </a:r>
            <a:r>
              <a:rPr lang="fr-FR" sz="2000" b="1" i="1" dirty="0">
                <a:latin typeface="Consolas" panose="020B0609020204030204" pitchFamily="49" charset="0"/>
              </a:rPr>
              <a:t> : </a:t>
            </a:r>
            <a:r>
              <a:rPr lang="fr-FR" sz="2000" b="1" i="1" dirty="0" err="1">
                <a:latin typeface="Consolas" panose="020B0609020204030204" pitchFamily="49" charset="0"/>
              </a:rPr>
              <a:t>it</a:t>
            </a:r>
            <a:endParaRPr lang="fr-FR" sz="2000" b="1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</p:txBody>
      </p:sp>
      <p:grpSp>
        <p:nvGrpSpPr>
          <p:cNvPr id="26" name="Groupe 25"/>
          <p:cNvGrpSpPr/>
          <p:nvPr/>
        </p:nvGrpSpPr>
        <p:grpSpPr>
          <a:xfrm>
            <a:off x="767086" y="3497195"/>
            <a:ext cx="4752528" cy="1805962"/>
            <a:chOff x="539552" y="3128630"/>
            <a:chExt cx="5027187" cy="2011853"/>
          </a:xfrm>
        </p:grpSpPr>
        <p:grpSp>
          <p:nvGrpSpPr>
            <p:cNvPr id="5" name="Groupe 4"/>
            <p:cNvGrpSpPr/>
            <p:nvPr/>
          </p:nvGrpSpPr>
          <p:grpSpPr>
            <a:xfrm>
              <a:off x="1178307" y="3921877"/>
              <a:ext cx="3753701" cy="405086"/>
              <a:chOff x="2880000" y="3240000"/>
              <a:chExt cx="4320000" cy="720000"/>
            </a:xfrm>
          </p:grpSpPr>
          <p:sp>
            <p:nvSpPr>
              <p:cNvPr id="16" name="Forme libre 15"/>
              <p:cNvSpPr/>
              <p:nvPr/>
            </p:nvSpPr>
            <p:spPr>
              <a:xfrm>
                <a:off x="2880000" y="3240000"/>
                <a:ext cx="4320000" cy="7200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0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17" name="Connecteur droit 16"/>
              <p:cNvSpPr/>
              <p:nvPr/>
            </p:nvSpPr>
            <p:spPr>
              <a:xfrm>
                <a:off x="3600000" y="3240000"/>
                <a:ext cx="0" cy="72000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18" name="Connecteur droit 17"/>
              <p:cNvSpPr/>
              <p:nvPr/>
            </p:nvSpPr>
            <p:spPr>
              <a:xfrm>
                <a:off x="4320000" y="3240000"/>
                <a:ext cx="0" cy="72000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19" name="Connecteur droit 18"/>
              <p:cNvSpPr/>
              <p:nvPr/>
            </p:nvSpPr>
            <p:spPr>
              <a:xfrm>
                <a:off x="5040000" y="3240000"/>
                <a:ext cx="0" cy="72000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20" name="Connecteur droit 19"/>
              <p:cNvSpPr/>
              <p:nvPr/>
            </p:nvSpPr>
            <p:spPr>
              <a:xfrm>
                <a:off x="5760000" y="3240000"/>
                <a:ext cx="0" cy="72000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21" name="Connecteur droit 20"/>
              <p:cNvSpPr/>
              <p:nvPr/>
            </p:nvSpPr>
            <p:spPr>
              <a:xfrm>
                <a:off x="6480000" y="3240000"/>
                <a:ext cx="0" cy="720000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1165170" y="3128630"/>
              <a:ext cx="810766" cy="19819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 i="1" dirty="0" err="1">
                  <a:latin typeface="Courier New" pitchFamily="49"/>
                  <a:ea typeface="HG Mincho Light J" pitchFamily="2"/>
                  <a:cs typeface="Arial Unicode MS" pitchFamily="2"/>
                </a:rPr>
                <a:t>begin</a:t>
              </a:r>
              <a:endParaRPr lang="fr-FR" sz="2200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7" name="Connecteur droit 6"/>
            <p:cNvSpPr/>
            <p:nvPr/>
          </p:nvSpPr>
          <p:spPr>
            <a:xfrm>
              <a:off x="1491116" y="3415520"/>
              <a:ext cx="0" cy="506357"/>
            </a:xfrm>
            <a:prstGeom prst="line">
              <a:avLst/>
            </a:prstGeom>
            <a:noFill/>
            <a:ln w="36000">
              <a:solidFill>
                <a:schemeClr val="tx1"/>
              </a:solidFill>
              <a:prstDash val="solid"/>
              <a:headEnd type="arrow"/>
              <a:tailEnd type="arrow"/>
            </a:ln>
          </p:spPr>
          <p:txBody>
            <a:bodyPr vert="horz" wrap="none" lIns="16328" tIns="16328" rIns="16328" bIns="16328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080280" y="3212977"/>
              <a:ext cx="486459" cy="19819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end</a:t>
              </a:r>
            </a:p>
          </p:txBody>
        </p:sp>
        <p:sp>
          <p:nvSpPr>
            <p:cNvPr id="10" name="Connecteur droit 9"/>
            <p:cNvSpPr/>
            <p:nvPr/>
          </p:nvSpPr>
          <p:spPr>
            <a:xfrm>
              <a:off x="2116732" y="3314249"/>
              <a:ext cx="2658872" cy="0"/>
            </a:xfrm>
            <a:prstGeom prst="line">
              <a:avLst/>
            </a:prstGeom>
            <a:noFill/>
            <a:ln w="10800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48983" tIns="48983" rIns="48983" bIns="48983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290751" y="4934591"/>
              <a:ext cx="972919" cy="19819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 i="1" dirty="0" err="1">
                  <a:latin typeface="Courier New" pitchFamily="49"/>
                  <a:ea typeface="HG Mincho Light J" pitchFamily="2"/>
                  <a:cs typeface="Arial Unicode MS" pitchFamily="2"/>
                </a:rPr>
                <a:t>rbegin</a:t>
              </a:r>
              <a:endParaRPr lang="fr-FR" sz="2200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39552" y="4942288"/>
              <a:ext cx="648612" cy="19819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rend</a:t>
              </a:r>
            </a:p>
          </p:txBody>
        </p:sp>
        <p:sp>
          <p:nvSpPr>
            <p:cNvPr id="13" name="Connecteur droit 12"/>
            <p:cNvSpPr/>
            <p:nvPr/>
          </p:nvSpPr>
          <p:spPr>
            <a:xfrm>
              <a:off x="4619200" y="4326963"/>
              <a:ext cx="0" cy="506357"/>
            </a:xfrm>
            <a:prstGeom prst="line">
              <a:avLst/>
            </a:prstGeom>
            <a:noFill/>
            <a:ln w="36000">
              <a:solidFill>
                <a:schemeClr val="tx1"/>
              </a:solidFill>
              <a:prstDash val="solid"/>
              <a:headEnd type="arrow"/>
              <a:tailEnd type="arrow"/>
            </a:ln>
          </p:spPr>
          <p:txBody>
            <a:bodyPr vert="horz" wrap="none" lIns="16328" tIns="16328" rIns="16328" bIns="16328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5" name="Connecteur droit 14"/>
            <p:cNvSpPr/>
            <p:nvPr/>
          </p:nvSpPr>
          <p:spPr>
            <a:xfrm>
              <a:off x="1491116" y="5035862"/>
              <a:ext cx="2658872" cy="0"/>
            </a:xfrm>
            <a:prstGeom prst="line">
              <a:avLst/>
            </a:prstGeom>
            <a:noFill/>
            <a:ln w="108000">
              <a:solidFill>
                <a:schemeClr val="tx1"/>
              </a:solidFill>
              <a:prstDash val="solid"/>
              <a:headEnd type="arrow"/>
            </a:ln>
          </p:spPr>
          <p:txBody>
            <a:bodyPr vert="horz" wrap="none" lIns="48983" tIns="48983" rIns="48983" bIns="48983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1187391" y="6042155"/>
            <a:ext cx="6985009" cy="4276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hangingPunct="0"/>
            <a:r>
              <a:rPr lang="fr-FR" sz="2900" b="1" dirty="0" smtClean="0">
                <a:latin typeface="Albany" pitchFamily="34"/>
                <a:ea typeface="HG Mincho Light J" pitchFamily="2"/>
                <a:cs typeface="Arial Unicode MS" pitchFamily="2"/>
              </a:rPr>
              <a:t>Intervalle : </a:t>
            </a:r>
            <a:r>
              <a:rPr lang="fr-FR" sz="2900" b="1" dirty="0" smtClean="0">
                <a:solidFill>
                  <a:srgbClr val="FF9966"/>
                </a:solidFill>
                <a:latin typeface="Albany" pitchFamily="34"/>
                <a:ea typeface="HG Mincho Light J" pitchFamily="2"/>
                <a:cs typeface="Arial Unicode MS" pitchFamily="2"/>
              </a:rPr>
              <a:t>[ </a:t>
            </a:r>
            <a:r>
              <a:rPr lang="fr-FR" sz="2900" b="1" dirty="0">
                <a:solidFill>
                  <a:srgbClr val="FF9966"/>
                </a:solidFill>
                <a:latin typeface="Albany" pitchFamily="34"/>
                <a:ea typeface="HG Mincho Light J" pitchFamily="2"/>
                <a:cs typeface="Arial Unicode MS" pitchFamily="2"/>
              </a:rPr>
              <a:t>Itérateur1,  Itérateur2 [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156176" y="3497195"/>
            <a:ext cx="26949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+mj-lt"/>
              </a:rPr>
              <a:t>Fonctions membres </a:t>
            </a:r>
            <a:r>
              <a:rPr lang="fr-FR" sz="2400" dirty="0" smtClean="0">
                <a:latin typeface="+mj-lt"/>
              </a:rPr>
              <a:t>de déplacements :</a:t>
            </a:r>
          </a:p>
          <a:p>
            <a:r>
              <a:rPr lang="fr-FR" sz="1600" b="1" i="1" dirty="0" smtClean="0">
                <a:latin typeface="Lucida Console" panose="020B0609040504020204" pitchFamily="49" charset="0"/>
              </a:rPr>
              <a:t>- </a:t>
            </a:r>
            <a:r>
              <a:rPr lang="fr-FR" sz="1600" b="1" i="1" dirty="0" err="1" smtClean="0">
                <a:latin typeface="Lucida Console" panose="020B0609040504020204" pitchFamily="49" charset="0"/>
              </a:rPr>
              <a:t>begin</a:t>
            </a:r>
            <a:r>
              <a:rPr lang="fr-FR" sz="1600" b="1" i="1" dirty="0" smtClean="0">
                <a:latin typeface="Lucida Console" panose="020B0609040504020204" pitchFamily="49" charset="0"/>
              </a:rPr>
              <a:t>()/end()</a:t>
            </a:r>
          </a:p>
          <a:p>
            <a:r>
              <a:rPr lang="fr-FR" sz="1600" b="1" i="1" dirty="0" smtClean="0">
                <a:latin typeface="Lucida Console" panose="020B0609040504020204" pitchFamily="49" charset="0"/>
              </a:rPr>
              <a:t>- rend()/</a:t>
            </a:r>
            <a:r>
              <a:rPr lang="fr-FR" sz="1600" b="1" i="1" dirty="0" err="1" smtClean="0">
                <a:latin typeface="Lucida Console" panose="020B0609040504020204" pitchFamily="49" charset="0"/>
              </a:rPr>
              <a:t>rbegin</a:t>
            </a:r>
            <a:r>
              <a:rPr lang="fr-FR" sz="1600" b="1" i="1" dirty="0" smtClean="0">
                <a:latin typeface="Lucida Console" panose="020B0609040504020204" pitchFamily="49" charset="0"/>
              </a:rPr>
              <a:t>()</a:t>
            </a:r>
          </a:p>
          <a:p>
            <a:pPr marL="285750" indent="-285750">
              <a:buFontTx/>
              <a:buChar char="-"/>
            </a:pPr>
            <a:r>
              <a:rPr lang="fr-FR" sz="1600" b="1" i="1" dirty="0" err="1" smtClean="0">
                <a:latin typeface="Lucida Console" panose="020B0609040504020204" pitchFamily="49" charset="0"/>
              </a:rPr>
              <a:t>cbegin</a:t>
            </a:r>
            <a:r>
              <a:rPr lang="fr-FR" sz="1600" b="1" i="1" dirty="0">
                <a:latin typeface="Lucida Console" panose="020B0609040504020204" pitchFamily="49" charset="0"/>
              </a:rPr>
              <a:t>()/</a:t>
            </a:r>
            <a:r>
              <a:rPr lang="fr-FR" sz="1600" b="1" i="1" dirty="0" err="1">
                <a:latin typeface="Lucida Console" panose="020B0609040504020204" pitchFamily="49" charset="0"/>
              </a:rPr>
              <a:t>cend</a:t>
            </a:r>
            <a:r>
              <a:rPr lang="fr-FR" sz="1600" b="1" i="1" dirty="0" smtClean="0">
                <a:latin typeface="Lucida Console" panose="020B0609040504020204" pitchFamily="49" charset="0"/>
              </a:rPr>
              <a:t>()</a:t>
            </a:r>
          </a:p>
          <a:p>
            <a:pPr marL="285750" indent="-285750">
              <a:buFontTx/>
              <a:buChar char="-"/>
            </a:pPr>
            <a:r>
              <a:rPr lang="fr-FR" sz="1600" b="1" i="1" dirty="0" err="1" smtClean="0">
                <a:latin typeface="Lucida Console" panose="020B0609040504020204" pitchFamily="49" charset="0"/>
              </a:rPr>
              <a:t>crend</a:t>
            </a:r>
            <a:r>
              <a:rPr lang="fr-FR" sz="1600" b="1" i="1" dirty="0" smtClean="0">
                <a:latin typeface="Lucida Console" panose="020B0609040504020204" pitchFamily="49" charset="0"/>
              </a:rPr>
              <a:t>()/</a:t>
            </a:r>
            <a:r>
              <a:rPr lang="fr-FR" sz="1600" b="1" i="1" dirty="0" err="1" smtClean="0">
                <a:latin typeface="Lucida Console" panose="020B0609040504020204" pitchFamily="49" charset="0"/>
              </a:rPr>
              <a:t>crbegin</a:t>
            </a:r>
            <a:r>
              <a:rPr lang="fr-FR" sz="1600" b="1" i="1" dirty="0" smtClean="0">
                <a:latin typeface="Lucida Console" panose="020B0609040504020204" pitchFamily="49" charset="0"/>
              </a:rPr>
              <a:t>()</a:t>
            </a:r>
            <a:endParaRPr lang="fr-FR" sz="1600" b="1" dirty="0">
              <a:latin typeface="Lucida Console" panose="020B0609040504020204" pitchFamily="49" charset="0"/>
            </a:endParaRPr>
          </a:p>
        </p:txBody>
      </p:sp>
      <p:sp>
        <p:nvSpPr>
          <p:cNvPr id="25" name="Espace réservé du numéro de diapositive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13</a:t>
            </a:fld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79512" y="1196752"/>
            <a:ext cx="8851059" cy="17940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i="1" dirty="0">
                <a:latin typeface="Consolas" panose="020B0609020204030204" pitchFamily="49" charset="0"/>
              </a:rPr>
              <a:t>container&lt;T</a:t>
            </a:r>
            <a:r>
              <a:rPr lang="fr-FR" sz="2000" b="1" i="1" dirty="0" smtClean="0">
                <a:latin typeface="Consolas" panose="020B0609020204030204" pitchFamily="49" charset="0"/>
              </a:rPr>
              <a:t>&gt; :: 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iterator</a:t>
            </a:r>
            <a:r>
              <a:rPr lang="fr-FR" sz="2000" b="1" i="1" dirty="0" smtClean="0">
                <a:latin typeface="Consolas" panose="020B0609020204030204" pitchFamily="49" charset="0"/>
              </a:rPr>
              <a:t> </a:t>
            </a:r>
            <a:r>
              <a:rPr lang="fr-FR" sz="2000" b="1" i="1" dirty="0">
                <a:latin typeface="Consolas" panose="020B0609020204030204" pitchFamily="49" charset="0"/>
              </a:rPr>
              <a:t>: </a:t>
            </a:r>
            <a:r>
              <a:rPr lang="fr-FR" sz="2000" b="1" i="1" dirty="0" err="1">
                <a:latin typeface="Consolas" panose="020B0609020204030204" pitchFamily="49" charset="0"/>
              </a:rPr>
              <a:t>it</a:t>
            </a:r>
            <a:r>
              <a:rPr lang="fr-FR" sz="2000" b="1" i="1" dirty="0">
                <a:latin typeface="Consolas" panose="020B0609020204030204" pitchFamily="49" charset="0"/>
              </a:rPr>
              <a:t>      </a:t>
            </a:r>
            <a:r>
              <a:rPr lang="fr-FR" sz="2000" b="1" i="1" dirty="0" smtClean="0">
                <a:latin typeface="Consolas" panose="020B0609020204030204" pitchFamily="49" charset="0"/>
              </a:rPr>
              <a:t>        </a:t>
            </a:r>
            <a:r>
              <a:rPr lang="fr-FR" b="1" dirty="0" smtClean="0">
                <a:latin typeface="Consolas" panose="020B0609020204030204" pitchFamily="49" charset="0"/>
              </a:rPr>
              <a:t>(</a:t>
            </a:r>
            <a:r>
              <a:rPr lang="fr-FR" b="1" dirty="0" err="1">
                <a:latin typeface="Consolas" panose="020B0609020204030204" pitchFamily="49" charset="0"/>
              </a:rPr>
              <a:t>read</a:t>
            </a:r>
            <a:r>
              <a:rPr lang="fr-FR" b="1" dirty="0">
                <a:latin typeface="Consolas" panose="020B0609020204030204" pitchFamily="49" charset="0"/>
              </a:rPr>
              <a:t>/</a:t>
            </a:r>
            <a:r>
              <a:rPr lang="fr-FR" b="1" dirty="0" err="1">
                <a:latin typeface="Consolas" panose="020B0609020204030204" pitchFamily="49" charset="0"/>
              </a:rPr>
              <a:t>write</a:t>
            </a:r>
            <a:r>
              <a:rPr lang="fr-FR" b="1" dirty="0">
                <a:latin typeface="Consolas" panose="020B0609020204030204" pitchFamily="49" charset="0"/>
              </a:rPr>
              <a:t>)</a:t>
            </a:r>
          </a:p>
          <a:p>
            <a:r>
              <a:rPr lang="fr-FR" sz="2000" b="1" i="1" dirty="0">
                <a:latin typeface="Consolas" panose="020B0609020204030204" pitchFamily="49" charset="0"/>
              </a:rPr>
              <a:t>container&lt;T</a:t>
            </a:r>
            <a:r>
              <a:rPr lang="fr-FR" sz="2000" b="1" i="1" dirty="0" smtClean="0">
                <a:latin typeface="Consolas" panose="020B0609020204030204" pitchFamily="49" charset="0"/>
              </a:rPr>
              <a:t>&gt; :: 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reverse_iterator</a:t>
            </a:r>
            <a:r>
              <a:rPr lang="fr-FR" sz="2000" b="1" i="1" dirty="0" smtClean="0">
                <a:latin typeface="Consolas" panose="020B0609020204030204" pitchFamily="49" charset="0"/>
              </a:rPr>
              <a:t> </a:t>
            </a:r>
            <a:r>
              <a:rPr lang="fr-FR" sz="2000" b="1" i="1" dirty="0">
                <a:latin typeface="Consolas" panose="020B0609020204030204" pitchFamily="49" charset="0"/>
              </a:rPr>
              <a:t>: </a:t>
            </a:r>
            <a:r>
              <a:rPr lang="fr-FR" sz="2000" b="1" i="1" dirty="0" err="1">
                <a:latin typeface="Consolas" panose="020B0609020204030204" pitchFamily="49" charset="0"/>
              </a:rPr>
              <a:t>it</a:t>
            </a:r>
            <a:r>
              <a:rPr lang="fr-FR" sz="2000" b="1" i="1" dirty="0">
                <a:latin typeface="Consolas" panose="020B0609020204030204" pitchFamily="49" charset="0"/>
              </a:rPr>
              <a:t>  </a:t>
            </a:r>
            <a:r>
              <a:rPr lang="fr-FR" sz="2000" b="1" i="1" dirty="0" smtClean="0">
                <a:latin typeface="Consolas" panose="020B0609020204030204" pitchFamily="49" charset="0"/>
              </a:rPr>
              <a:t>    </a:t>
            </a:r>
            <a:r>
              <a:rPr lang="fr-FR" b="1" i="1" dirty="0" smtClean="0">
                <a:latin typeface="Consolas" panose="020B0609020204030204" pitchFamily="49" charset="0"/>
              </a:rPr>
              <a:t>(Bidirectionnel et +)</a:t>
            </a:r>
            <a:endParaRPr lang="fr-FR" b="1" dirty="0">
              <a:latin typeface="Consolas" panose="020B0609020204030204" pitchFamily="49" charset="0"/>
            </a:endParaRPr>
          </a:p>
          <a:p>
            <a:r>
              <a:rPr lang="fr-FR" sz="2000" b="1" i="1" dirty="0">
                <a:latin typeface="Consolas" panose="020B0609020204030204" pitchFamily="49" charset="0"/>
              </a:rPr>
              <a:t>container&lt;T</a:t>
            </a:r>
            <a:r>
              <a:rPr lang="fr-FR" sz="2000" b="1" i="1" dirty="0" smtClean="0">
                <a:latin typeface="Consolas" panose="020B0609020204030204" pitchFamily="49" charset="0"/>
              </a:rPr>
              <a:t>&gt; :: 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const_iterator</a:t>
            </a:r>
            <a:r>
              <a:rPr lang="fr-FR" sz="2000" b="1" i="1" dirty="0" smtClean="0">
                <a:latin typeface="Consolas" panose="020B0609020204030204" pitchFamily="49" charset="0"/>
              </a:rPr>
              <a:t> </a:t>
            </a:r>
            <a:r>
              <a:rPr lang="fr-FR" sz="2000" b="1" i="1" dirty="0">
                <a:latin typeface="Consolas" panose="020B0609020204030204" pitchFamily="49" charset="0"/>
              </a:rPr>
              <a:t>: </a:t>
            </a:r>
            <a:r>
              <a:rPr lang="fr-FR" sz="2000" b="1" i="1" dirty="0" err="1">
                <a:latin typeface="Consolas" panose="020B0609020204030204" pitchFamily="49" charset="0"/>
              </a:rPr>
              <a:t>it</a:t>
            </a:r>
            <a:r>
              <a:rPr lang="fr-FR" sz="2000" b="1" i="1" dirty="0">
                <a:latin typeface="Consolas" panose="020B0609020204030204" pitchFamily="49" charset="0"/>
              </a:rPr>
              <a:t>        </a:t>
            </a:r>
            <a:r>
              <a:rPr lang="fr-FR" b="1" dirty="0" smtClean="0">
                <a:latin typeface="Consolas" panose="020B0609020204030204" pitchFamily="49" charset="0"/>
              </a:rPr>
              <a:t>(</a:t>
            </a:r>
            <a:r>
              <a:rPr lang="fr-FR" b="1" dirty="0" err="1">
                <a:latin typeface="Consolas" panose="020B0609020204030204" pitchFamily="49" charset="0"/>
              </a:rPr>
              <a:t>read-only</a:t>
            </a:r>
            <a:r>
              <a:rPr lang="fr-FR" b="1" dirty="0">
                <a:latin typeface="Consolas" panose="020B0609020204030204" pitchFamily="49" charset="0"/>
              </a:rPr>
              <a:t>)</a:t>
            </a:r>
          </a:p>
          <a:p>
            <a:r>
              <a:rPr lang="fr-FR" sz="2000" b="1" i="1" dirty="0">
                <a:latin typeface="Consolas" panose="020B0609020204030204" pitchFamily="49" charset="0"/>
              </a:rPr>
              <a:t>container&lt;T</a:t>
            </a:r>
            <a:r>
              <a:rPr lang="fr-FR" sz="2000" b="1" i="1" dirty="0" smtClean="0">
                <a:latin typeface="Consolas" panose="020B0609020204030204" pitchFamily="49" charset="0"/>
              </a:rPr>
              <a:t>&gt; :: 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const_reverse_iterator</a:t>
            </a:r>
            <a:r>
              <a:rPr lang="fr-FR" sz="2000" b="1" i="1" dirty="0" smtClean="0">
                <a:latin typeface="Consolas" panose="020B0609020204030204" pitchFamily="49" charset="0"/>
              </a:rPr>
              <a:t> </a:t>
            </a:r>
            <a:r>
              <a:rPr lang="fr-FR" sz="2000" b="1" i="1" dirty="0">
                <a:latin typeface="Consolas" panose="020B0609020204030204" pitchFamily="49" charset="0"/>
              </a:rPr>
              <a:t>: 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it</a:t>
            </a:r>
            <a:endParaRPr lang="fr-FR" sz="2000" b="1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7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Exemple : balayer un conteneur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475252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200" dirty="0" smtClean="0">
              <a:latin typeface="Lucida Console" panose="020B0609040504020204" pitchFamily="49" charset="0"/>
            </a:endParaRPr>
          </a:p>
          <a:p>
            <a:pPr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conteneur&lt;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c; </a:t>
            </a:r>
            <a:r>
              <a:rPr lang="fr-FR" sz="1900" b="1" dirty="0">
                <a:solidFill>
                  <a:srgbClr val="62E7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fr-FR" sz="1900" b="1" dirty="0" smtClean="0">
                <a:solidFill>
                  <a:srgbClr val="62E7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conteneur == </a:t>
            </a:r>
            <a:r>
              <a:rPr lang="fr-FR" sz="1900" b="1" dirty="0" err="1" smtClean="0">
                <a:solidFill>
                  <a:srgbClr val="62E7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</a:t>
            </a:r>
            <a:r>
              <a:rPr lang="fr-FR" sz="1900" b="1" dirty="0" smtClean="0">
                <a:solidFill>
                  <a:srgbClr val="62E7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par exemple</a:t>
            </a:r>
            <a:endParaRPr lang="fr-FR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conteneur&lt;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&gt;::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iterator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conteneur&lt;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&gt;::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reverse_iterator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>
              <a:buNone/>
            </a:pPr>
            <a:endParaRPr lang="fr-FR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None/>
            </a:pPr>
            <a:r>
              <a:rPr lang="fr-FR" sz="1900" b="1" dirty="0" smtClean="0">
                <a:solidFill>
                  <a:srgbClr val="62E7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Lecture par le début</a:t>
            </a:r>
          </a:p>
          <a:p>
            <a:pPr lvl="0"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i=</a:t>
            </a:r>
            <a:r>
              <a:rPr lang="fr-FR" sz="1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c.begin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i!=</a:t>
            </a:r>
            <a:r>
              <a:rPr lang="fr-FR" sz="1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c.end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++i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lvl="0"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cout &lt;&lt; *i &lt;&lt; " " ;</a:t>
            </a:r>
            <a:endParaRPr lang="fr-FR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0">
              <a:buNone/>
            </a:pPr>
            <a:r>
              <a:rPr lang="fr-FR" sz="1900" b="1" dirty="0" smtClean="0">
                <a:solidFill>
                  <a:srgbClr val="62E73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Lecture par la fin</a:t>
            </a:r>
          </a:p>
          <a:p>
            <a:pPr lvl="0"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i=</a:t>
            </a:r>
            <a:r>
              <a:rPr lang="fr-FR" sz="1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c.rbegin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i!=</a:t>
            </a:r>
            <a:r>
              <a:rPr lang="fr-FR" sz="1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c.rend</a:t>
            </a:r>
            <a:r>
              <a:rPr lang="fr-FR" sz="1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++i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lvl="0"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cout &lt;&lt; *i &lt;&lt; " " ;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fr-FR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6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Opérateurs et fonctions membres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 smtClean="0"/>
              <a:t>Opérateurs d’incréments et de déréférencements:</a:t>
            </a:r>
          </a:p>
          <a:p>
            <a:pPr marL="0" indent="0">
              <a:buNone/>
            </a:pPr>
            <a:r>
              <a:rPr lang="fr-FR" sz="1800" b="1" i="1" dirty="0" smtClean="0">
                <a:latin typeface="Lucida Console" panose="020B0609040504020204" pitchFamily="49" charset="0"/>
              </a:rPr>
              <a:t>*(</a:t>
            </a:r>
            <a:r>
              <a:rPr lang="fr-FR" sz="1800" b="1" i="1" dirty="0" err="1" smtClean="0">
                <a:latin typeface="Lucida Console" panose="020B0609040504020204" pitchFamily="49" charset="0"/>
              </a:rPr>
              <a:t>it+i</a:t>
            </a:r>
            <a:r>
              <a:rPr lang="fr-FR" sz="1800" b="1" i="1" dirty="0" smtClean="0">
                <a:latin typeface="Lucida Console" panose="020B0609040504020204" pitchFamily="49" charset="0"/>
              </a:rPr>
              <a:t>) </a:t>
            </a:r>
            <a:r>
              <a:rPr lang="fr-FR" sz="2000" dirty="0" smtClean="0"/>
              <a:t>ou  </a:t>
            </a:r>
            <a:r>
              <a:rPr lang="fr-FR" sz="1800" b="1" i="1" dirty="0" err="1" smtClean="0">
                <a:latin typeface="Lucida Console" panose="020B0609040504020204" pitchFamily="49" charset="0"/>
              </a:rPr>
              <a:t>it</a:t>
            </a:r>
            <a:r>
              <a:rPr lang="fr-FR" sz="1800" b="1" i="1" dirty="0" smtClean="0">
                <a:latin typeface="Lucida Console" panose="020B0609040504020204" pitchFamily="49" charset="0"/>
              </a:rPr>
              <a:t>[i]</a:t>
            </a:r>
            <a:r>
              <a:rPr lang="fr-FR" sz="2000" b="1" i="1" dirty="0" smtClean="0">
                <a:latin typeface="Lucida Console" panose="020B0609040504020204" pitchFamily="49" charset="0"/>
              </a:rPr>
              <a:t> </a:t>
            </a:r>
            <a:r>
              <a:rPr lang="fr-FR" sz="2000" dirty="0" smtClean="0"/>
              <a:t>: retourne l'élément  i pointé par l'</a:t>
            </a:r>
            <a:r>
              <a:rPr lang="fr-FR" sz="2000" dirty="0" err="1" smtClean="0"/>
              <a:t>itérateur</a:t>
            </a:r>
            <a:r>
              <a:rPr lang="fr-FR" sz="2000" dirty="0" smtClean="0"/>
              <a:t> </a:t>
            </a:r>
            <a:r>
              <a:rPr lang="fr-FR" sz="1800" b="1" i="1" dirty="0" err="1" smtClean="0">
                <a:latin typeface="Lucida Console" panose="020B0609040504020204" pitchFamily="49" charset="0"/>
              </a:rPr>
              <a:t>it</a:t>
            </a:r>
            <a:endParaRPr lang="fr-FR" sz="1800" b="1" i="1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2000" b="1" i="1" dirty="0" smtClean="0">
                <a:latin typeface="Lucida Console" panose="020B0609040504020204" pitchFamily="49" charset="0"/>
              </a:rPr>
              <a:t>++</a:t>
            </a:r>
            <a:r>
              <a:rPr lang="fr-FR" sz="2000" b="1" i="1" dirty="0" smtClean="0"/>
              <a:t>  </a:t>
            </a:r>
            <a:r>
              <a:rPr lang="fr-FR" sz="2000" dirty="0" smtClean="0"/>
              <a:t>et</a:t>
            </a:r>
            <a:r>
              <a:rPr lang="fr-FR" sz="2000" b="1" i="1" dirty="0" smtClean="0"/>
              <a:t> </a:t>
            </a:r>
            <a:r>
              <a:rPr lang="fr-FR" sz="2000" b="1" i="1" dirty="0" smtClean="0">
                <a:latin typeface="Lucida Console" panose="020B0609040504020204" pitchFamily="49" charset="0"/>
              </a:rPr>
              <a:t>--</a:t>
            </a:r>
            <a:r>
              <a:rPr lang="fr-FR" sz="2000" b="1" i="1" dirty="0" smtClean="0"/>
              <a:t>  </a:t>
            </a:r>
            <a:r>
              <a:rPr lang="fr-FR" sz="2000" dirty="0" smtClean="0"/>
              <a:t>: passe à l'élément suivant et précédent</a:t>
            </a:r>
          </a:p>
          <a:p>
            <a:pPr marL="0" indent="0">
              <a:buNone/>
            </a:pPr>
            <a:r>
              <a:rPr lang="fr-FR" sz="2000" b="1" i="1" dirty="0" smtClean="0">
                <a:latin typeface="Lucida Console" panose="020B0609040504020204" pitchFamily="49" charset="0"/>
              </a:rPr>
              <a:t>==</a:t>
            </a:r>
            <a:r>
              <a:rPr lang="fr-FR" sz="2000" b="1" i="1" dirty="0" smtClean="0"/>
              <a:t>  </a:t>
            </a:r>
            <a:r>
              <a:rPr lang="fr-FR" sz="2000" dirty="0" smtClean="0"/>
              <a:t>et </a:t>
            </a:r>
            <a:r>
              <a:rPr lang="fr-FR" sz="2000" b="1" i="1" dirty="0" smtClean="0">
                <a:latin typeface="Lucida Console" panose="020B0609040504020204" pitchFamily="49" charset="0"/>
              </a:rPr>
              <a:t>!=</a:t>
            </a:r>
            <a:r>
              <a:rPr lang="fr-FR" sz="2000" b="1" i="1" dirty="0" smtClean="0"/>
              <a:t>  </a:t>
            </a:r>
            <a:r>
              <a:rPr lang="fr-FR" sz="2000" dirty="0" smtClean="0"/>
              <a:t>: compare 2 </a:t>
            </a:r>
            <a:r>
              <a:rPr lang="fr-FR" sz="2000" dirty="0" err="1" smtClean="0"/>
              <a:t>itérateurs</a:t>
            </a:r>
            <a:r>
              <a:rPr lang="fr-FR" sz="2000" dirty="0" smtClean="0"/>
              <a:t> qui pointent sur le même élément</a:t>
            </a:r>
          </a:p>
          <a:p>
            <a:pPr marL="0" indent="0">
              <a:buNone/>
            </a:pPr>
            <a:r>
              <a:rPr lang="fr-FR" sz="2000" b="1" i="1" dirty="0" smtClean="0">
                <a:latin typeface="Lucida Console" panose="020B0609040504020204" pitchFamily="49" charset="0"/>
              </a:rPr>
              <a:t>+=</a:t>
            </a:r>
            <a:r>
              <a:rPr lang="fr-FR" sz="2000" b="1" i="1" dirty="0" smtClean="0"/>
              <a:t> </a:t>
            </a:r>
            <a:r>
              <a:rPr lang="fr-FR" sz="2000" b="1" i="1" dirty="0" smtClean="0">
                <a:latin typeface="Lucida Console" panose="020B0609040504020204" pitchFamily="49" charset="0"/>
              </a:rPr>
              <a:t>-=</a:t>
            </a:r>
            <a:r>
              <a:rPr lang="fr-FR" sz="2000" b="1" i="1" dirty="0"/>
              <a:t> </a:t>
            </a:r>
            <a:r>
              <a:rPr lang="fr-FR" sz="2000" b="1" i="1" dirty="0" smtClean="0"/>
              <a:t> </a:t>
            </a:r>
            <a:r>
              <a:rPr lang="fr-FR" sz="2000" dirty="0" smtClean="0"/>
              <a:t>: affecte en additionnant ou en soustrayant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b="1" dirty="0" smtClean="0"/>
              <a:t>Fonctions membres :</a:t>
            </a:r>
            <a:endParaRPr lang="fr-FR" sz="1200" b="1" dirty="0" smtClean="0"/>
          </a:p>
          <a:p>
            <a:pPr marL="0" indent="0">
              <a:buNone/>
            </a:pPr>
            <a:r>
              <a:rPr lang="fr-FR" sz="2000" b="1" i="1" dirty="0" err="1" smtClean="0"/>
              <a:t>advance</a:t>
            </a:r>
            <a:r>
              <a:rPr lang="fr-FR" sz="2000" b="1" i="1" dirty="0" smtClean="0"/>
              <a:t>(</a:t>
            </a:r>
            <a:r>
              <a:rPr lang="fr-FR" sz="2000" b="1" i="1" dirty="0" err="1" smtClean="0"/>
              <a:t>InputIt</a:t>
            </a:r>
            <a:r>
              <a:rPr lang="fr-FR" sz="2000" b="1" i="1" dirty="0" smtClean="0"/>
              <a:t> &amp;</a:t>
            </a:r>
            <a:r>
              <a:rPr lang="fr-FR" sz="2000" b="1" i="1" dirty="0" err="1" smtClean="0"/>
              <a:t>it</a:t>
            </a:r>
            <a:r>
              <a:rPr lang="fr-FR" sz="2000" b="1" i="1" dirty="0" smtClean="0"/>
              <a:t>, </a:t>
            </a:r>
            <a:r>
              <a:rPr lang="fr-FR" sz="2000" b="1" i="1" dirty="0" smtClean="0"/>
              <a:t>distance </a:t>
            </a:r>
            <a:r>
              <a:rPr lang="fr-FR" sz="2000" b="1" i="1" dirty="0" smtClean="0"/>
              <a:t>n) </a:t>
            </a:r>
            <a:r>
              <a:rPr lang="fr-FR" sz="2000" dirty="0" smtClean="0"/>
              <a:t>: avance l’</a:t>
            </a:r>
            <a:r>
              <a:rPr lang="fr-FR" sz="2000" dirty="0" err="1" smtClean="0"/>
              <a:t>itérateur</a:t>
            </a:r>
            <a:r>
              <a:rPr lang="fr-FR" sz="2000" dirty="0" smtClean="0"/>
              <a:t> de n</a:t>
            </a:r>
          </a:p>
          <a:p>
            <a:pPr marL="0" indent="0">
              <a:buNone/>
            </a:pPr>
            <a:r>
              <a:rPr lang="fr-FR" sz="2000" b="1" i="1" dirty="0" smtClean="0"/>
              <a:t>distance(</a:t>
            </a:r>
            <a:r>
              <a:rPr lang="fr-FR" sz="2000" b="1" i="1" dirty="0" err="1" smtClean="0"/>
              <a:t>InputIt</a:t>
            </a:r>
            <a:r>
              <a:rPr lang="fr-FR" sz="2000" b="1" i="1" dirty="0" smtClean="0"/>
              <a:t> first, </a:t>
            </a:r>
            <a:r>
              <a:rPr lang="fr-FR" sz="2000" b="1" i="1" dirty="0" err="1" smtClean="0"/>
              <a:t>InputIt</a:t>
            </a:r>
            <a:r>
              <a:rPr lang="fr-FR" sz="2000" b="1" i="1" dirty="0" smtClean="0"/>
              <a:t> last) </a:t>
            </a:r>
            <a:r>
              <a:rPr lang="fr-FR" sz="2000" dirty="0" smtClean="0"/>
              <a:t>: calcul le nombre d’éléments entre first et last</a:t>
            </a:r>
          </a:p>
          <a:p>
            <a:pPr marL="0" indent="0">
              <a:buNone/>
            </a:pPr>
            <a:r>
              <a:rPr lang="fr-FR" sz="2000" b="1" i="1" dirty="0" err="1"/>
              <a:t>b</a:t>
            </a:r>
            <a:r>
              <a:rPr lang="fr-FR" sz="2000" b="1" i="1" dirty="0" err="1" smtClean="0"/>
              <a:t>egin</a:t>
            </a:r>
            <a:r>
              <a:rPr lang="fr-FR" sz="2000" b="1" i="1" dirty="0" smtClean="0"/>
              <a:t>() / end() </a:t>
            </a:r>
            <a:r>
              <a:rPr lang="fr-FR" sz="2000" dirty="0" smtClean="0"/>
              <a:t>: renvoie un </a:t>
            </a:r>
            <a:r>
              <a:rPr lang="fr-FR" sz="2000" dirty="0" err="1" smtClean="0"/>
              <a:t>itérateur</a:t>
            </a:r>
            <a:r>
              <a:rPr lang="fr-FR" sz="2000" dirty="0" smtClean="0"/>
              <a:t> sur le début/fin de la </a:t>
            </a:r>
            <a:r>
              <a:rPr lang="fr-FR" sz="2000" dirty="0" err="1" smtClean="0"/>
              <a:t>sequence</a:t>
            </a:r>
            <a:endParaRPr lang="fr-FR" sz="2000" dirty="0"/>
          </a:p>
          <a:p>
            <a:pPr marL="0" indent="0">
              <a:buNone/>
            </a:pPr>
            <a:r>
              <a:rPr lang="fr-FR" sz="2000" b="1" i="1" dirty="0" err="1" smtClean="0"/>
              <a:t>prev</a:t>
            </a:r>
            <a:r>
              <a:rPr lang="fr-FR" sz="2000" b="1" i="1" dirty="0" smtClean="0"/>
              <a:t>(Distance n)/</a:t>
            </a:r>
            <a:r>
              <a:rPr lang="fr-FR" sz="2000" b="1" i="1" dirty="0" err="1" smtClean="0"/>
              <a:t>next</a:t>
            </a:r>
            <a:r>
              <a:rPr lang="fr-FR" sz="2000" b="1" i="1" dirty="0" smtClean="0"/>
              <a:t>(Distance n) </a:t>
            </a:r>
            <a:r>
              <a:rPr lang="fr-FR" sz="2000" dirty="0" smtClean="0"/>
              <a:t>: renvoie l’</a:t>
            </a:r>
            <a:r>
              <a:rPr lang="fr-FR" sz="2000" dirty="0" err="1" smtClean="0"/>
              <a:t>itérateur</a:t>
            </a:r>
            <a:r>
              <a:rPr lang="fr-FR" sz="2000" dirty="0" smtClean="0"/>
              <a:t> pointant sur l’élément qui recul/avance de 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90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: d</a:t>
            </a:r>
            <a:r>
              <a:rPr lang="fr-FR" dirty="0" smtClean="0"/>
              <a:t>istance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776" y="1340768"/>
            <a:ext cx="8229600" cy="4813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iterator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v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"distance(first, last) = "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distance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"distance(last, first) = "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distance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//the behavior is undefined (until C++11)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2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0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: d</a:t>
            </a:r>
            <a:r>
              <a:rPr lang="fr-FR" dirty="0" smtClean="0"/>
              <a:t>istance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776" y="1340768"/>
            <a:ext cx="8229600" cy="4813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iterator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v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"distance(first, last) = "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distance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"distance(last, first) = "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distance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       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//the behavior is undefined (until C++11)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2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17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339752" y="1844824"/>
            <a:ext cx="5544616" cy="187220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Output :</a:t>
            </a:r>
          </a:p>
          <a:p>
            <a:r>
              <a:rPr lang="en-US" sz="2400" dirty="0">
                <a:solidFill>
                  <a:schemeClr val="tx1"/>
                </a:solidFill>
              </a:rPr>
              <a:t>distance(first, last) = 3</a:t>
            </a:r>
          </a:p>
          <a:p>
            <a:r>
              <a:rPr lang="en-US" sz="2400" dirty="0">
                <a:solidFill>
                  <a:schemeClr val="tx1"/>
                </a:solidFill>
              </a:rPr>
              <a:t>distance(last, first) = -3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Validité des </a:t>
            </a:r>
            <a:r>
              <a:rPr lang="fr-FR" dirty="0" err="1" smtClean="0"/>
              <a:t>itérateurs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40768"/>
            <a:ext cx="8568952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Un </a:t>
            </a:r>
            <a:r>
              <a:rPr lang="fr-FR" sz="2400" dirty="0" err="1" smtClean="0"/>
              <a:t>itérateur</a:t>
            </a:r>
            <a:r>
              <a:rPr lang="fr-FR" sz="2400" dirty="0" smtClean="0"/>
              <a:t> est dit </a:t>
            </a:r>
            <a:r>
              <a:rPr lang="fr-FR" sz="2400" b="1" dirty="0" smtClean="0"/>
              <a:t>valide</a:t>
            </a:r>
            <a:r>
              <a:rPr lang="fr-FR" sz="2400" dirty="0" smtClean="0"/>
              <a:t> s’il pointe sur un élément </a:t>
            </a:r>
          </a:p>
          <a:p>
            <a:pPr marL="0" indent="0">
              <a:buNone/>
            </a:pPr>
            <a:r>
              <a:rPr lang="fr-FR" sz="2400" dirty="0">
                <a:sym typeface="Wingdings" panose="05000000000000000000" pitchFamily="2" charset="2"/>
              </a:rPr>
              <a:t>	</a:t>
            </a:r>
            <a:r>
              <a:rPr lang="fr-FR" sz="2400" dirty="0" smtClean="0">
                <a:sym typeface="Wingdings" panose="05000000000000000000" pitchFamily="2" charset="2"/>
              </a:rPr>
              <a:t> </a:t>
            </a:r>
            <a:r>
              <a:rPr lang="fr-FR" sz="2400" dirty="0" err="1" smtClean="0">
                <a:sym typeface="Wingdings" panose="05000000000000000000" pitchFamily="2" charset="2"/>
              </a:rPr>
              <a:t>it</a:t>
            </a:r>
            <a:r>
              <a:rPr lang="fr-FR" sz="2400" dirty="0" smtClean="0">
                <a:sym typeface="Wingdings" panose="05000000000000000000" pitchFamily="2" charset="2"/>
              </a:rPr>
              <a:t>* renvoie un élément du conteneur</a:t>
            </a:r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S’il ne pointe sur rien, il est dit invalide</a:t>
            </a:r>
          </a:p>
          <a:p>
            <a:pPr marL="0" indent="0">
              <a:buNone/>
            </a:pPr>
            <a:endParaRPr lang="fr-FR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2400" b="1" dirty="0" smtClean="0">
                <a:sym typeface="Wingdings" panose="05000000000000000000" pitchFamily="2" charset="2"/>
              </a:rPr>
              <a:t>Il peut devenir invalide si :</a:t>
            </a:r>
          </a:p>
          <a:p>
            <a:pPr>
              <a:buFontTx/>
              <a:buChar char="-"/>
            </a:pPr>
            <a:r>
              <a:rPr lang="fr-FR" sz="2400" dirty="0" smtClean="0">
                <a:sym typeface="Wingdings" panose="05000000000000000000" pitchFamily="2" charset="2"/>
              </a:rPr>
              <a:t>Il n’a pas été initialisé</a:t>
            </a:r>
          </a:p>
          <a:p>
            <a:pPr>
              <a:buFontTx/>
              <a:buChar char="-"/>
            </a:pPr>
            <a:r>
              <a:rPr lang="fr-FR" sz="2400" dirty="0" smtClean="0">
                <a:sym typeface="Wingdings" panose="05000000000000000000" pitchFamily="2" charset="2"/>
              </a:rPr>
              <a:t>Le conteneur a été redimensionné (par des insertions/suppressions par ex.) </a:t>
            </a:r>
          </a:p>
          <a:p>
            <a:pPr>
              <a:buFontTx/>
              <a:buChar char="-"/>
            </a:pPr>
            <a:r>
              <a:rPr lang="fr-FR" sz="2400" dirty="0" smtClean="0">
                <a:sym typeface="Wingdings" panose="05000000000000000000" pitchFamily="2" charset="2"/>
              </a:rPr>
              <a:t>Le conteneur a été détruit</a:t>
            </a:r>
          </a:p>
          <a:p>
            <a:pPr>
              <a:buFontTx/>
              <a:buChar char="-"/>
            </a:pPr>
            <a:r>
              <a:rPr lang="fr-FR" sz="2400" dirty="0" smtClean="0">
                <a:sym typeface="Wingdings" panose="05000000000000000000" pitchFamily="2" charset="2"/>
              </a:rPr>
              <a:t>L’</a:t>
            </a:r>
            <a:r>
              <a:rPr lang="fr-FR" sz="2400" dirty="0" err="1" smtClean="0">
                <a:sym typeface="Wingdings" panose="05000000000000000000" pitchFamily="2" charset="2"/>
              </a:rPr>
              <a:t>itérateur</a:t>
            </a:r>
            <a:r>
              <a:rPr lang="fr-FR" sz="2400" dirty="0">
                <a:sym typeface="Wingdings" panose="05000000000000000000" pitchFamily="2" charset="2"/>
              </a:rPr>
              <a:t> </a:t>
            </a:r>
            <a:r>
              <a:rPr lang="fr-FR" sz="2400" dirty="0" smtClean="0">
                <a:sym typeface="Wingdings" panose="05000000000000000000" pitchFamily="2" charset="2"/>
              </a:rPr>
              <a:t>pointe sur la fin de la séquence</a:t>
            </a:r>
            <a:endParaRPr lang="fr-FR" sz="2100" dirty="0" smtClean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 smtClean="0"/>
          </a:p>
          <a:p>
            <a:pPr marL="0" indent="0">
              <a:buNone/>
            </a:pPr>
            <a:endParaRPr lang="fr-FR" sz="21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77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6830" lvl="1" indent="0" algn="ctr">
              <a:buNone/>
            </a:pPr>
            <a:endParaRPr lang="fr-FR" dirty="0"/>
          </a:p>
          <a:p>
            <a:pPr marL="456830" lvl="1" indent="0">
              <a:buNone/>
            </a:pPr>
            <a:r>
              <a:rPr lang="fr-FR" dirty="0" smtClean="0"/>
              <a:t>                 </a:t>
            </a:r>
            <a:r>
              <a:rPr lang="fr-FR" sz="4800" dirty="0" smtClean="0"/>
              <a:t>Les </a:t>
            </a:r>
            <a:r>
              <a:rPr lang="fr-FR" sz="4800" dirty="0" smtClean="0"/>
              <a:t>conteneurs</a:t>
            </a:r>
            <a:r>
              <a:rPr lang="fr-FR" sz="4800" dirty="0" smtClean="0"/>
              <a:t> </a:t>
            </a:r>
            <a:endParaRPr lang="fr-FR" sz="4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23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6000" dirty="0" smtClean="0"/>
              <a:t>STL</a:t>
            </a:r>
            <a:endParaRPr lang="fr-FR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r-FR" sz="2400" b="1" dirty="0" smtClean="0"/>
              <a:t>Standard Template Library : </a:t>
            </a:r>
            <a:r>
              <a:rPr lang="fr-FR" sz="2400" dirty="0" smtClean="0"/>
              <a:t>bibliothèque C++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 smtClean="0"/>
              <a:t>développée par Alexander </a:t>
            </a:r>
            <a:r>
              <a:rPr lang="fr-FR" sz="2400" dirty="0" err="1" smtClean="0"/>
              <a:t>Stepanov</a:t>
            </a:r>
            <a:r>
              <a:rPr lang="fr-FR" sz="2400" dirty="0" smtClean="0"/>
              <a:t> (SGI) à partir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/>
              <a:t>d</a:t>
            </a:r>
            <a:r>
              <a:rPr lang="fr-FR" sz="2400" dirty="0" smtClean="0"/>
              <a:t>e 1992, inclus dans la norme ANSI/ISO C++ dès 1998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/>
              <a:t>p</a:t>
            </a:r>
            <a:r>
              <a:rPr lang="fr-FR" sz="2400" dirty="0" smtClean="0"/>
              <a:t>ar l’Organisation International de la Normalisation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 smtClean="0"/>
              <a:t>(ISO) et mise en </a:t>
            </a:r>
            <a:r>
              <a:rPr lang="fr-FR" sz="2400" dirty="0" err="1" smtClean="0"/>
              <a:t>oeuvre</a:t>
            </a:r>
            <a:r>
              <a:rPr lang="fr-FR" sz="2400" dirty="0" smtClean="0"/>
              <a:t> à l’aide des </a:t>
            </a:r>
            <a:r>
              <a:rPr lang="fr-FR" sz="2400" dirty="0" err="1" smtClean="0"/>
              <a:t>templates</a:t>
            </a:r>
            <a:endParaRPr lang="fr-FR" sz="2400" dirty="0"/>
          </a:p>
          <a:p>
            <a:pPr marL="0" indent="0">
              <a:buNone/>
            </a:pPr>
            <a:r>
              <a:rPr lang="fr-FR" sz="2400" b="1" dirty="0" smtClean="0"/>
              <a:t>STL = « Bibliothèque </a:t>
            </a:r>
            <a:r>
              <a:rPr lang="fr-FR" sz="2400" b="1" dirty="0"/>
              <a:t>standard basée sur des </a:t>
            </a:r>
            <a:r>
              <a:rPr lang="fr-FR" sz="2400" b="1" dirty="0" err="1" smtClean="0"/>
              <a:t>templates</a:t>
            </a:r>
            <a:r>
              <a:rPr lang="fr-FR" sz="2400" b="1" dirty="0" smtClean="0"/>
              <a:t> »</a:t>
            </a:r>
            <a:endParaRPr lang="fr-FR" sz="24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124744"/>
            <a:ext cx="1837797" cy="245275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49080"/>
            <a:ext cx="5688632" cy="248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35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Types des membres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556792"/>
            <a:ext cx="8784976" cy="4896544"/>
          </a:xfrm>
        </p:spPr>
        <p:txBody>
          <a:bodyPr>
            <a:normAutofit/>
          </a:bodyPr>
          <a:lstStyle/>
          <a:p>
            <a:pPr marL="0" lvl="1" indent="0">
              <a:spcBef>
                <a:spcPts val="0"/>
              </a:spcBef>
              <a:buNone/>
            </a:pPr>
            <a:endParaRPr lang="fr-FR" sz="800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 </a:t>
            </a:r>
            <a:r>
              <a:rPr lang="fr-FR" sz="2000" b="1" dirty="0" err="1" smtClean="0"/>
              <a:t>value_type</a:t>
            </a:r>
            <a:r>
              <a:rPr lang="fr-FR" sz="2000" dirty="0" smtClean="0"/>
              <a:t> </a:t>
            </a:r>
            <a:r>
              <a:rPr lang="fr-FR" sz="2000" b="1" dirty="0" smtClean="0"/>
              <a:t>T</a:t>
            </a:r>
            <a:r>
              <a:rPr lang="fr-FR" sz="2000" dirty="0" smtClean="0"/>
              <a:t> : l’objet en lui-même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 </a:t>
            </a:r>
            <a:r>
              <a:rPr lang="fr-FR" sz="2000" b="1" dirty="0" smtClean="0"/>
              <a:t>(</a:t>
            </a:r>
            <a:r>
              <a:rPr lang="fr-FR" sz="2000" b="1" dirty="0" err="1" smtClean="0"/>
              <a:t>const</a:t>
            </a:r>
            <a:r>
              <a:rPr lang="fr-FR" sz="2000" b="1" dirty="0" smtClean="0"/>
              <a:t>_)</a:t>
            </a:r>
            <a:r>
              <a:rPr lang="fr-FR" sz="2000" b="1" dirty="0" err="1" smtClean="0"/>
              <a:t>reference</a:t>
            </a:r>
            <a:r>
              <a:rPr lang="fr-FR" sz="2000" b="1" dirty="0" smtClean="0"/>
              <a:t>  </a:t>
            </a:r>
            <a:r>
              <a:rPr lang="fr-FR" sz="2000" b="1" dirty="0" err="1" smtClean="0"/>
              <a:t>value_type</a:t>
            </a:r>
            <a:r>
              <a:rPr lang="fr-FR" sz="2000" b="1" dirty="0" smtClean="0"/>
              <a:t> &amp; </a:t>
            </a:r>
            <a:r>
              <a:rPr lang="fr-FR" sz="2000" dirty="0"/>
              <a:t>: </a:t>
            </a:r>
            <a:r>
              <a:rPr lang="fr-FR" sz="2000" dirty="0" smtClean="0"/>
              <a:t>sa référence (non modifiable)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 </a:t>
            </a:r>
            <a:r>
              <a:rPr lang="fr-FR" sz="2000" b="1" dirty="0" err="1" smtClean="0"/>
              <a:t>size_t</a:t>
            </a:r>
            <a:r>
              <a:rPr lang="fr-FR" sz="2000" b="1" dirty="0" smtClean="0"/>
              <a:t> </a:t>
            </a:r>
            <a:r>
              <a:rPr lang="fr-FR" sz="2000" dirty="0" smtClean="0"/>
              <a:t>: nombres d’éléments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 </a:t>
            </a:r>
            <a:r>
              <a:rPr lang="fr-FR" sz="2000" b="1" dirty="0" smtClean="0"/>
              <a:t>(</a:t>
            </a:r>
            <a:r>
              <a:rPr lang="fr-FR" sz="2000" b="1" dirty="0" err="1" smtClean="0"/>
              <a:t>const</a:t>
            </a:r>
            <a:r>
              <a:rPr lang="fr-FR" sz="2000" b="1" dirty="0" smtClean="0"/>
              <a:t>_)</a:t>
            </a:r>
            <a:r>
              <a:rPr lang="fr-FR" sz="2000" b="1" dirty="0" err="1" smtClean="0"/>
              <a:t>iterator</a:t>
            </a:r>
            <a:r>
              <a:rPr lang="fr-FR" sz="2000" b="1" dirty="0" smtClean="0"/>
              <a:t> </a:t>
            </a:r>
            <a:r>
              <a:rPr lang="fr-FR" sz="2000" b="1" dirty="0" err="1"/>
              <a:t>value_type</a:t>
            </a:r>
            <a:r>
              <a:rPr lang="fr-FR" sz="2000" b="1" dirty="0"/>
              <a:t>* </a:t>
            </a:r>
            <a:r>
              <a:rPr lang="fr-FR" sz="2000" dirty="0"/>
              <a:t>: </a:t>
            </a:r>
            <a:r>
              <a:rPr lang="fr-FR" sz="2000" dirty="0" smtClean="0"/>
              <a:t>balaye le conteneur (non modifiable)  (Pas tous)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 </a:t>
            </a:r>
            <a:r>
              <a:rPr lang="fr-FR" sz="2000" b="1" dirty="0" smtClean="0"/>
              <a:t>(</a:t>
            </a:r>
            <a:r>
              <a:rPr lang="fr-FR" sz="2000" b="1" dirty="0" err="1" smtClean="0"/>
              <a:t>const</a:t>
            </a:r>
            <a:r>
              <a:rPr lang="fr-FR" sz="2000" b="1" dirty="0" smtClean="0"/>
              <a:t>_)</a:t>
            </a:r>
            <a:r>
              <a:rPr lang="fr-FR" sz="2000" b="1" dirty="0" err="1" smtClean="0"/>
              <a:t>reverse_iterator</a:t>
            </a:r>
            <a:r>
              <a:rPr lang="fr-FR" sz="2000" b="1" dirty="0"/>
              <a:t> </a:t>
            </a:r>
            <a:r>
              <a:rPr lang="fr-FR" sz="2000" b="1" dirty="0" err="1"/>
              <a:t>value_type</a:t>
            </a:r>
            <a:r>
              <a:rPr lang="fr-FR" sz="2000" b="1" dirty="0"/>
              <a:t>* </a:t>
            </a:r>
            <a:r>
              <a:rPr lang="fr-FR" sz="2000" dirty="0" smtClean="0"/>
              <a:t>: balaye </a:t>
            </a:r>
            <a:r>
              <a:rPr lang="fr-FR" sz="2000" dirty="0"/>
              <a:t>le </a:t>
            </a:r>
            <a:r>
              <a:rPr lang="fr-FR" sz="2000" dirty="0" smtClean="0"/>
              <a:t>conteneur à l’envers </a:t>
            </a:r>
            <a:r>
              <a:rPr lang="fr-FR" sz="2000" dirty="0"/>
              <a:t>(non modifiable)</a:t>
            </a:r>
            <a:r>
              <a:rPr lang="fr-FR" sz="2000" dirty="0" smtClean="0"/>
              <a:t>   (Pas tous)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b="1" dirty="0" smtClean="0"/>
              <a:t>- (</a:t>
            </a:r>
            <a:r>
              <a:rPr lang="fr-FR" sz="2000" b="1" dirty="0" err="1" smtClean="0"/>
              <a:t>const</a:t>
            </a:r>
            <a:r>
              <a:rPr lang="fr-FR" sz="2000" b="1" dirty="0" smtClean="0"/>
              <a:t>_)pointer </a:t>
            </a:r>
            <a:r>
              <a:rPr lang="fr-FR" sz="2000" dirty="0" smtClean="0"/>
              <a:t>: des pointeurs (Pas tous)</a:t>
            </a:r>
          </a:p>
          <a:p>
            <a:pPr marL="342900" lvl="1" indent="-342900">
              <a:spcBef>
                <a:spcPts val="0"/>
              </a:spcBef>
              <a:buFontTx/>
              <a:buChar char="-"/>
            </a:pPr>
            <a:r>
              <a:rPr lang="fr-FR" sz="2000" dirty="0" smtClean="0"/>
              <a:t>…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/>
              <a:t> </a:t>
            </a:r>
            <a:r>
              <a:rPr lang="fr-FR" sz="2000" dirty="0" smtClean="0"/>
              <a:t>et pour les </a:t>
            </a:r>
            <a:r>
              <a:rPr lang="fr-FR" sz="2000" dirty="0" err="1" smtClean="0"/>
              <a:t>maps</a:t>
            </a:r>
            <a:r>
              <a:rPr lang="fr-FR" sz="2000" dirty="0" smtClean="0"/>
              <a:t>, set 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 </a:t>
            </a:r>
            <a:r>
              <a:rPr lang="fr-FR" sz="2000" b="1" dirty="0" err="1" smtClean="0"/>
              <a:t>key_type</a:t>
            </a:r>
            <a:r>
              <a:rPr lang="fr-FR" sz="2000" dirty="0" smtClean="0"/>
              <a:t> </a:t>
            </a:r>
            <a:r>
              <a:rPr lang="fr-FR" sz="2000" b="1" dirty="0" smtClean="0"/>
              <a:t>key</a:t>
            </a:r>
            <a:r>
              <a:rPr lang="fr-FR" sz="2000" dirty="0" smtClean="0"/>
              <a:t> : clé d’accès aux éléments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mapped_type</a:t>
            </a:r>
            <a:r>
              <a:rPr lang="fr-FR" sz="2000" dirty="0" smtClean="0"/>
              <a:t> </a:t>
            </a:r>
            <a:r>
              <a:rPr lang="fr-FR" sz="2000" b="1" dirty="0" smtClean="0"/>
              <a:t>T</a:t>
            </a:r>
            <a:r>
              <a:rPr lang="fr-FR" sz="2000" dirty="0" smtClean="0"/>
              <a:t> : type d’élément stockés = valeur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/>
              <a:t>- </a:t>
            </a:r>
            <a:r>
              <a:rPr lang="fr-FR" sz="2000" b="1" dirty="0" err="1" smtClean="0"/>
              <a:t>value_type</a:t>
            </a:r>
            <a:r>
              <a:rPr lang="fr-FR" sz="2000" dirty="0" smtClean="0"/>
              <a:t> </a:t>
            </a:r>
            <a:r>
              <a:rPr lang="fr-FR" sz="2000" b="1" dirty="0"/>
              <a:t>pair&lt;</a:t>
            </a:r>
            <a:r>
              <a:rPr lang="fr-FR" sz="2000" b="1" dirty="0" err="1"/>
              <a:t>const</a:t>
            </a:r>
            <a:r>
              <a:rPr lang="fr-FR" sz="2000" b="1" dirty="0"/>
              <a:t> key, T&gt;</a:t>
            </a:r>
            <a:r>
              <a:rPr lang="fr-FR" sz="2000" dirty="0"/>
              <a:t> : les objets stockés dans </a:t>
            </a:r>
            <a:r>
              <a:rPr lang="fr-FR" sz="2000" dirty="0" err="1"/>
              <a:t>map</a:t>
            </a:r>
            <a:endParaRPr lang="fr-FR" sz="2000" dirty="0"/>
          </a:p>
          <a:p>
            <a:pPr marL="342900" lvl="1" indent="-342900">
              <a:spcBef>
                <a:spcPts val="0"/>
              </a:spcBef>
              <a:buFontTx/>
              <a:buChar char="-"/>
            </a:pPr>
            <a:endParaRPr lang="fr-FR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88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Fonctions membres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525963"/>
          </a:xfrm>
        </p:spPr>
        <p:txBody>
          <a:bodyPr>
            <a:norm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fr-FR" b="1" dirty="0" smtClean="0"/>
              <a:t>Fonctions membres 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000" dirty="0" smtClean="0">
                <a:sym typeface="Wingdings" panose="05000000000000000000" pitchFamily="2" charset="2"/>
              </a:rPr>
              <a:t> </a:t>
            </a:r>
            <a:r>
              <a:rPr lang="fr-FR" sz="2000" dirty="0" smtClean="0"/>
              <a:t>dépend des conteneurs (voir plus loin)</a:t>
            </a:r>
          </a:p>
          <a:p>
            <a:pPr marL="0" lvl="1" indent="0">
              <a:spcBef>
                <a:spcPts val="0"/>
              </a:spcBef>
              <a:buNone/>
            </a:pPr>
            <a:endParaRPr lang="fr-FR" dirty="0"/>
          </a:p>
          <a:p>
            <a:pPr marL="0" lvl="1" indent="0">
              <a:spcBef>
                <a:spcPts val="0"/>
              </a:spcBef>
              <a:buNone/>
            </a:pPr>
            <a:r>
              <a:rPr lang="fr-FR" b="1" dirty="0" smtClean="0"/>
              <a:t>Fonctions annexes des membres : </a:t>
            </a:r>
            <a:endParaRPr lang="fr-FR" sz="2000" b="1" dirty="0"/>
          </a:p>
          <a:p>
            <a:pPr marL="0" lvl="1" indent="0">
              <a:spcBef>
                <a:spcPts val="0"/>
              </a:spcBef>
              <a:buNone/>
            </a:pPr>
            <a:r>
              <a:rPr lang="fr-FR" sz="2400" b="1" dirty="0" smtClean="0"/>
              <a:t>!= , ==</a:t>
            </a:r>
            <a:endParaRPr lang="fr-FR" sz="2000" dirty="0"/>
          </a:p>
          <a:p>
            <a:pPr marL="0" lvl="1" indent="0">
              <a:spcBef>
                <a:spcPts val="0"/>
              </a:spcBef>
              <a:buNone/>
            </a:pPr>
            <a:r>
              <a:rPr lang="fr-FR" sz="2400" dirty="0"/>
              <a:t>e</a:t>
            </a:r>
            <a:r>
              <a:rPr lang="fr-FR" sz="2400" dirty="0" smtClean="0"/>
              <a:t>t pour les ordonnés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FR" sz="2400" b="1" dirty="0" smtClean="0"/>
              <a:t>&lt;, &lt;=, &gt;, &gt;=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76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400" dirty="0" smtClean="0"/>
              <a:t>Les conteneurs séquentiels</a:t>
            </a:r>
          </a:p>
          <a:p>
            <a:pPr marL="0" indent="0">
              <a:buNone/>
            </a:pPr>
            <a:r>
              <a:rPr lang="fr-FR" sz="2800" dirty="0" smtClean="0"/>
              <a:t>                             - </a:t>
            </a:r>
            <a:r>
              <a:rPr lang="fr-FR" sz="2800" dirty="0" err="1" smtClean="0"/>
              <a:t>Array</a:t>
            </a:r>
            <a:endParaRPr lang="fr-FR" sz="2800" dirty="0" smtClean="0"/>
          </a:p>
          <a:p>
            <a:pPr marL="0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	      - </a:t>
            </a:r>
            <a:r>
              <a:rPr lang="fr-FR" sz="2800" dirty="0" err="1" smtClean="0"/>
              <a:t>Vector</a:t>
            </a:r>
            <a:endParaRPr lang="fr-FR" sz="2800" dirty="0" smtClean="0"/>
          </a:p>
          <a:p>
            <a:pPr marL="0" indent="0">
              <a:buNone/>
            </a:pPr>
            <a:r>
              <a:rPr lang="fr-FR" sz="2800" dirty="0"/>
              <a:t> </a:t>
            </a:r>
            <a:r>
              <a:rPr lang="fr-FR" sz="2800" dirty="0" smtClean="0"/>
              <a:t>                            - List</a:t>
            </a:r>
          </a:p>
          <a:p>
            <a:pPr marL="0" indent="0">
              <a:buNone/>
            </a:pPr>
            <a:r>
              <a:rPr lang="fr-FR" sz="2800" dirty="0"/>
              <a:t> </a:t>
            </a:r>
            <a:r>
              <a:rPr lang="fr-FR" sz="2800" dirty="0" smtClean="0"/>
              <a:t>                            - </a:t>
            </a:r>
            <a:r>
              <a:rPr lang="fr-FR" sz="2800" dirty="0" err="1" smtClean="0"/>
              <a:t>Deque</a:t>
            </a:r>
            <a:endParaRPr lang="fr-FR" sz="28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7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STD::ARRAY&lt;T&gt;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L’équivalent du tableau en C,  à taille constante</a:t>
            </a:r>
          </a:p>
          <a:p>
            <a:r>
              <a:rPr lang="fr-FR" sz="2400" b="1" dirty="0" smtClean="0"/>
              <a:t>Gestion automatique de la mémoire </a:t>
            </a:r>
            <a:r>
              <a:rPr lang="fr-FR" sz="2400" dirty="0" smtClean="0"/>
              <a:t>(allocation à la création d’un </a:t>
            </a:r>
            <a:r>
              <a:rPr lang="fr-FR" sz="2400" dirty="0" err="1" smtClean="0"/>
              <a:t>array</a:t>
            </a:r>
            <a:r>
              <a:rPr lang="fr-FR" sz="2400" dirty="0" smtClean="0"/>
              <a:t>, </a:t>
            </a:r>
            <a:r>
              <a:rPr lang="fr-FR" sz="2400" dirty="0" err="1" smtClean="0"/>
              <a:t>désallocation</a:t>
            </a:r>
            <a:r>
              <a:rPr lang="fr-FR" sz="2400" dirty="0" smtClean="0"/>
              <a:t> à la fin de l’exécution du binaire)</a:t>
            </a:r>
          </a:p>
          <a:p>
            <a:r>
              <a:rPr lang="fr-FR" sz="2400" dirty="0" smtClean="0"/>
              <a:t>Accès rapide aux éléments du tableau =&gt; </a:t>
            </a:r>
            <a:r>
              <a:rPr lang="fr-FR" sz="2400" b="1" dirty="0" err="1" smtClean="0"/>
              <a:t>itérateurs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Random</a:t>
            </a:r>
            <a:r>
              <a:rPr lang="fr-FR" sz="2400" b="1" dirty="0" smtClean="0"/>
              <a:t> Access </a:t>
            </a:r>
          </a:p>
          <a:p>
            <a:pPr marL="456830" lvl="1" indent="0">
              <a:buNone/>
            </a:pPr>
            <a:endParaRPr lang="fr-FR" sz="2400" b="1" i="1" dirty="0"/>
          </a:p>
          <a:p>
            <a:pPr marL="456830" lvl="1" indent="0">
              <a:buNone/>
            </a:pPr>
            <a:r>
              <a:rPr lang="fr-FR" sz="2400" i="1" dirty="0" smtClean="0"/>
              <a:t>Complexité :</a:t>
            </a:r>
            <a:endParaRPr lang="fr-FR" sz="2400" dirty="0" smtClean="0"/>
          </a:p>
          <a:p>
            <a:pPr marL="456830" lvl="1" indent="0">
              <a:buNone/>
            </a:pPr>
            <a:r>
              <a:rPr lang="fr-FR" sz="2000" dirty="0" smtClean="0">
                <a:solidFill>
                  <a:srgbClr val="62E739"/>
                </a:solidFill>
              </a:rPr>
              <a:t>++ </a:t>
            </a:r>
            <a:r>
              <a:rPr lang="fr-FR" sz="2000" dirty="0" smtClean="0"/>
              <a:t>Accès en O(1) </a:t>
            </a:r>
          </a:p>
          <a:p>
            <a:pPr marL="456830" lvl="1" indent="0">
              <a:buNone/>
            </a:pPr>
            <a:r>
              <a:rPr lang="fr-FR" sz="2000" dirty="0">
                <a:solidFill>
                  <a:srgbClr val="62E739"/>
                </a:solidFill>
              </a:rPr>
              <a:t>++ </a:t>
            </a:r>
            <a:r>
              <a:rPr lang="fr-FR" sz="2000" dirty="0"/>
              <a:t>Insertion et suppression en O(1) en fin de </a:t>
            </a:r>
            <a:r>
              <a:rPr lang="fr-FR" sz="2000" dirty="0" err="1"/>
              <a:t>vector</a:t>
            </a:r>
            <a:r>
              <a:rPr lang="fr-FR" sz="2000" dirty="0"/>
              <a:t> (</a:t>
            </a:r>
            <a:r>
              <a:rPr lang="fr-FR" sz="2000" dirty="0" err="1"/>
              <a:t>push_back</a:t>
            </a:r>
            <a:r>
              <a:rPr lang="fr-FR" sz="2000" dirty="0"/>
              <a:t>). Dans les deux cas des réallocations peuvent </a:t>
            </a:r>
            <a:r>
              <a:rPr lang="fr-FR" sz="2000" dirty="0" smtClean="0"/>
              <a:t>survenir</a:t>
            </a:r>
          </a:p>
          <a:p>
            <a:pPr marL="456830" lvl="1" indent="0">
              <a:buNone/>
            </a:pPr>
            <a:r>
              <a:rPr lang="fr-FR" sz="2000" dirty="0">
                <a:solidFill>
                  <a:srgbClr val="FF0000"/>
                </a:solidFill>
              </a:rPr>
              <a:t> -- </a:t>
            </a:r>
            <a:r>
              <a:rPr lang="fr-FR" sz="2000" dirty="0" smtClean="0"/>
              <a:t>Insertion et suppression en O(n) en début de </a:t>
            </a:r>
            <a:r>
              <a:rPr lang="fr-FR" sz="2000" dirty="0" err="1" smtClean="0"/>
              <a:t>vector</a:t>
            </a:r>
            <a:r>
              <a:rPr lang="fr-FR" sz="2000" dirty="0" smtClean="0"/>
              <a:t> (</a:t>
            </a:r>
            <a:r>
              <a:rPr lang="fr-FR" sz="2000" dirty="0" err="1" smtClean="0"/>
              <a:t>pop_back</a:t>
            </a:r>
            <a:r>
              <a:rPr lang="fr-FR" sz="2000" dirty="0" smtClean="0"/>
              <a:t>), </a:t>
            </a:r>
          </a:p>
          <a:p>
            <a:pPr marL="456830" lvl="1" indent="0">
              <a:buNone/>
            </a:pP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88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8864" y="260648"/>
            <a:ext cx="8229600" cy="1143000"/>
          </a:xfrm>
        </p:spPr>
        <p:txBody>
          <a:bodyPr/>
          <a:lstStyle/>
          <a:p>
            <a:r>
              <a:rPr lang="fr-FR" dirty="0" smtClean="0"/>
              <a:t>STD:: ARRAY&lt;T&gt;</a:t>
            </a:r>
            <a:endParaRPr lang="fr-FR" dirty="0"/>
          </a:p>
        </p:txBody>
      </p:sp>
      <p:sp>
        <p:nvSpPr>
          <p:cNvPr id="64" name="Rectangle 63"/>
          <p:cNvSpPr/>
          <p:nvPr/>
        </p:nvSpPr>
        <p:spPr>
          <a:xfrm>
            <a:off x="193779" y="3645024"/>
            <a:ext cx="870387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194" defTabSz="839602">
              <a:lnSpc>
                <a:spcPct val="150000"/>
              </a:lnSpc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std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::</a:t>
            </a: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array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&lt;</a:t>
            </a:r>
            <a:r>
              <a:rPr lang="fr-FR" sz="1400" dirty="0" err="1" smtClean="0">
                <a:solidFill>
                  <a:srgbClr val="BB2CA2"/>
                </a:solidFill>
                <a:latin typeface="Lucida Console"/>
                <a:cs typeface="Lucida Console"/>
              </a:rPr>
              <a:t>int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&gt; 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a=(</a:t>
            </a:r>
            <a:r>
              <a:rPr lang="fr-FR" sz="1400" spc="5" dirty="0" smtClean="0">
                <a:solidFill>
                  <a:srgbClr val="272AD8"/>
                </a:solidFill>
                <a:latin typeface="Lucida Console"/>
                <a:cs typeface="Lucida Console"/>
              </a:rPr>
              <a:t>6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, </a:t>
            </a:r>
            <a:r>
              <a:rPr lang="fr-FR" sz="1400" spc="5" dirty="0" smtClean="0">
                <a:solidFill>
                  <a:srgbClr val="272AD8"/>
                </a:solidFill>
                <a:latin typeface="Lucida Console"/>
                <a:cs typeface="Lucida Console"/>
              </a:rPr>
              <a:t>2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création d’un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array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de taille 6 remplit de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2</a:t>
            </a:r>
          </a:p>
          <a:p>
            <a:pPr marL="117194" defTabSz="839602">
              <a:lnSpc>
                <a:spcPct val="150000"/>
              </a:lnSpc>
            </a:pPr>
            <a:r>
              <a:rPr lang="fr-FR" sz="1400" dirty="0" err="1">
                <a:solidFill>
                  <a:prstClr val="black"/>
                </a:solidFill>
                <a:latin typeface="Lucida Console"/>
                <a:cs typeface="Lucida Console"/>
              </a:rPr>
              <a:t>a.fill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(5);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remplit le tableau avec la valeur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specifie</a:t>
            </a:r>
            <a:endParaRPr lang="fr-FR" sz="14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defTabSz="839602">
              <a:lnSpc>
                <a:spcPct val="150000"/>
              </a:lnSpc>
            </a:pPr>
            <a:r>
              <a:rPr lang="fr-FR" sz="1400" spc="5" dirty="0" smtClean="0">
                <a:latin typeface="Lucida Console"/>
                <a:cs typeface="Lucida Console"/>
              </a:rPr>
              <a:t>a.at(2</a:t>
            </a:r>
            <a:r>
              <a:rPr lang="fr-FR" sz="1400" spc="5" dirty="0">
                <a:latin typeface="Lucida Console"/>
                <a:cs typeface="Lucida Console"/>
              </a:rPr>
              <a:t>); ou </a:t>
            </a:r>
            <a:r>
              <a:rPr lang="fr-FR" sz="1400" spc="5" dirty="0" smtClean="0">
                <a:latin typeface="Lucida Console"/>
                <a:cs typeface="Lucida Console"/>
              </a:rPr>
              <a:t>a[2</a:t>
            </a:r>
            <a:r>
              <a:rPr lang="fr-FR" sz="1400" spc="5" dirty="0">
                <a:latin typeface="Lucida Console"/>
                <a:cs typeface="Lucida Console"/>
              </a:rPr>
              <a:t>];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aux éléments</a:t>
            </a:r>
          </a:p>
          <a:p>
            <a:pPr marL="117194" defTabSz="839602">
              <a:lnSpc>
                <a:spcPct val="150000"/>
              </a:lnSpc>
            </a:pPr>
            <a:r>
              <a:rPr lang="fr-FR" sz="1400" spc="5" dirty="0" err="1" smtClean="0">
                <a:latin typeface="Lucida Console"/>
                <a:cs typeface="Lucida Console"/>
              </a:rPr>
              <a:t>a.data</a:t>
            </a:r>
            <a:r>
              <a:rPr lang="fr-FR" sz="1400" spc="5" dirty="0" smtClean="0">
                <a:latin typeface="Lucida Console"/>
                <a:cs typeface="Lucida Console"/>
              </a:rPr>
              <a:t>();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Renvoie un pointeur sur le premier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de a, depuis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c++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11</a:t>
            </a:r>
          </a:p>
          <a:p>
            <a:pPr marL="117194" defTabSz="839602">
              <a:lnSpc>
                <a:spcPct val="150000"/>
              </a:lnSpc>
            </a:pPr>
            <a:endParaRPr lang="fr-FR" sz="1400" dirty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a.front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au 1ier élément</a:t>
            </a:r>
            <a:endParaRPr lang="fr-FR" sz="14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defTabSz="839602">
              <a:lnSpc>
                <a:spcPct val="150000"/>
              </a:lnSpc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a.back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(); 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accès au dernier élément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a.push_back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</a:t>
            </a:r>
            <a:r>
              <a:rPr lang="fr-FR" sz="1400" dirty="0" smtClean="0">
                <a:solidFill>
                  <a:srgbClr val="272AD8"/>
                </a:solidFill>
                <a:latin typeface="Lucida Console"/>
                <a:cs typeface="Lucida Console"/>
              </a:rPr>
              <a:t>3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insertion de 3 par la fin</a:t>
            </a:r>
            <a:endParaRPr lang="fr-FR" sz="1400" dirty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a.pop_back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suppression du dernier</a:t>
            </a:r>
            <a:r>
              <a:rPr lang="fr-FR" sz="1400" spc="-14" dirty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élément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772925" y="2258972"/>
            <a:ext cx="4988452" cy="1242627"/>
            <a:chOff x="620652" y="1419580"/>
            <a:chExt cx="6561325" cy="2605724"/>
          </a:xfrm>
        </p:grpSpPr>
        <p:sp>
          <p:nvSpPr>
            <p:cNvPr id="44" name="Forme libre 43"/>
            <p:cNvSpPr/>
            <p:nvPr/>
          </p:nvSpPr>
          <p:spPr>
            <a:xfrm>
              <a:off x="883103" y="1448467"/>
              <a:ext cx="6298874" cy="64384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45" name="Connecteur droit 44"/>
            <p:cNvSpPr/>
            <p:nvPr/>
          </p:nvSpPr>
          <p:spPr>
            <a:xfrm>
              <a:off x="1932915" y="1448467"/>
              <a:ext cx="0" cy="643841"/>
            </a:xfrm>
            <a:prstGeom prst="line">
              <a:avLst/>
            </a:pr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46" name="Connecteur droit 45"/>
            <p:cNvSpPr/>
            <p:nvPr/>
          </p:nvSpPr>
          <p:spPr>
            <a:xfrm>
              <a:off x="2982727" y="1448467"/>
              <a:ext cx="0" cy="643841"/>
            </a:xfrm>
            <a:prstGeom prst="line">
              <a:avLst/>
            </a:pr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47" name="Connecteur droit 46"/>
            <p:cNvSpPr/>
            <p:nvPr/>
          </p:nvSpPr>
          <p:spPr>
            <a:xfrm>
              <a:off x="4032540" y="1448467"/>
              <a:ext cx="0" cy="643841"/>
            </a:xfrm>
            <a:prstGeom prst="line">
              <a:avLst/>
            </a:pr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48" name="Connecteur droit 47"/>
            <p:cNvSpPr/>
            <p:nvPr/>
          </p:nvSpPr>
          <p:spPr>
            <a:xfrm>
              <a:off x="5082352" y="1448467"/>
              <a:ext cx="0" cy="643841"/>
            </a:xfrm>
            <a:prstGeom prst="line">
              <a:avLst/>
            </a:pr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49" name="Connecteur droit 48"/>
            <p:cNvSpPr/>
            <p:nvPr/>
          </p:nvSpPr>
          <p:spPr>
            <a:xfrm>
              <a:off x="6132164" y="1448467"/>
              <a:ext cx="0" cy="643841"/>
            </a:xfrm>
            <a:prstGeom prst="line">
              <a:avLst/>
            </a:pr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3210626" y="3096418"/>
              <a:ext cx="339237" cy="9288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16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[]</a:t>
              </a:r>
            </a:p>
            <a:p>
              <a:pPr hangingPunct="0"/>
              <a:r>
                <a:rPr lang="fr-FR" sz="16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at</a:t>
              </a:r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620652" y="2736150"/>
              <a:ext cx="848093" cy="46444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1600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front</a:t>
              </a:r>
              <a:endParaRPr lang="fr-FR" sz="1600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6132162" y="2748385"/>
              <a:ext cx="678475" cy="46444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16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back</a:t>
              </a:r>
            </a:p>
          </p:txBody>
        </p:sp>
        <p:sp>
          <p:nvSpPr>
            <p:cNvPr id="54" name="Connecteur droit 53"/>
            <p:cNvSpPr/>
            <p:nvPr/>
          </p:nvSpPr>
          <p:spPr>
            <a:xfrm>
              <a:off x="6657073" y="2092310"/>
              <a:ext cx="0" cy="6438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7994" tIns="17994" rIns="17994" bIns="17994" anchor="ctr" anchorCtr="1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6" name="Connecteur droit 55"/>
            <p:cNvSpPr/>
            <p:nvPr/>
          </p:nvSpPr>
          <p:spPr>
            <a:xfrm flipV="1">
              <a:off x="3507634" y="2092308"/>
              <a:ext cx="0" cy="8760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headEnd type="arrow"/>
              <a:tailEnd type="arrow"/>
            </a:ln>
          </p:spPr>
          <p:txBody>
            <a:bodyPr vert="horz" wrap="none" lIns="17994" tIns="17994" rIns="17994" bIns="17994" anchor="ctr" anchorCtr="1" compatLnSpc="0"/>
            <a:lstStyle/>
            <a:p>
              <a:pPr hangingPunct="0"/>
              <a:endParaRPr lang="fr-FR" sz="1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9" name="Connecteur droit 58"/>
            <p:cNvSpPr/>
            <p:nvPr/>
          </p:nvSpPr>
          <p:spPr>
            <a:xfrm>
              <a:off x="1408010" y="2092310"/>
              <a:ext cx="0" cy="6438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7994" tIns="17994" rIns="17994" bIns="17994" anchor="ctr" anchorCtr="1" compatLnSpc="0"/>
            <a:lstStyle/>
            <a:p>
              <a:pPr hangingPunct="0"/>
              <a:endParaRPr lang="fr-FR" sz="24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1130008" y="1467404"/>
              <a:ext cx="609364" cy="737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3289524" y="1467404"/>
              <a:ext cx="609364" cy="737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6352391" y="1419580"/>
              <a:ext cx="609364" cy="737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3</a:t>
              </a:r>
              <a:endParaRPr lang="fr-FR" dirty="0"/>
            </a:p>
          </p:txBody>
        </p:sp>
      </p:grpSp>
      <p:sp>
        <p:nvSpPr>
          <p:cNvPr id="24" name="Rectangle à coins arrondis 23"/>
          <p:cNvSpPr/>
          <p:nvPr/>
        </p:nvSpPr>
        <p:spPr>
          <a:xfrm>
            <a:off x="231726" y="1268673"/>
            <a:ext cx="6500514" cy="5040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</a:t>
            </a:r>
            <a:r>
              <a:rPr lang="en-US" sz="2400" dirty="0" smtClean="0">
                <a:solidFill>
                  <a:schemeClr val="tx1"/>
                </a:solidFill>
              </a:rPr>
              <a:t>&lt; class T, </a:t>
            </a:r>
            <a:r>
              <a:rPr lang="en-US" sz="2400" dirty="0" err="1" smtClean="0">
                <a:solidFill>
                  <a:schemeClr val="tx1"/>
                </a:solidFill>
              </a:rPr>
              <a:t>std</a:t>
            </a:r>
            <a:r>
              <a:rPr lang="en-US" sz="2400" dirty="0" smtClean="0">
                <a:solidFill>
                  <a:schemeClr val="tx1"/>
                </a:solidFill>
              </a:rPr>
              <a:t>::</a:t>
            </a:r>
            <a:r>
              <a:rPr lang="en-US" sz="2400" dirty="0" err="1" smtClean="0">
                <a:solidFill>
                  <a:schemeClr val="tx1"/>
                </a:solidFill>
              </a:rPr>
              <a:t>size_t</a:t>
            </a:r>
            <a:r>
              <a:rPr lang="en-US" sz="2400" dirty="0" smtClean="0">
                <a:solidFill>
                  <a:schemeClr val="tx1"/>
                </a:solidFill>
              </a:rPr>
              <a:t> N &gt; </a:t>
            </a:r>
            <a:r>
              <a:rPr lang="en-US" sz="2400" dirty="0" err="1" smtClean="0">
                <a:solidFill>
                  <a:schemeClr val="tx1"/>
                </a:solidFill>
              </a:rPr>
              <a:t>struct</a:t>
            </a:r>
            <a:r>
              <a:rPr lang="en-US" sz="2400" dirty="0" smtClean="0">
                <a:solidFill>
                  <a:schemeClr val="tx1"/>
                </a:solidFill>
              </a:rPr>
              <a:t> array;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24</a:t>
            </a:fld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4585340" y="2994403"/>
            <a:ext cx="1400193" cy="55201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hangingPunct="0"/>
            <a:r>
              <a:rPr lang="fr-FR" sz="2400" b="1" i="1" dirty="0" smtClean="0">
                <a:latin typeface="Courier New" pitchFamily="49"/>
                <a:ea typeface="HG Mincho Light J" pitchFamily="2"/>
                <a:cs typeface="Arial Unicode MS" pitchFamily="2"/>
              </a:rPr>
              <a:t> </a:t>
            </a:r>
            <a:r>
              <a:rPr lang="fr-FR" sz="1400" b="1" i="1" dirty="0" err="1" smtClean="0">
                <a:latin typeface="Courier New" pitchFamily="49"/>
                <a:ea typeface="HG Mincho Light J" pitchFamily="2"/>
                <a:cs typeface="Arial Unicode MS" pitchFamily="2"/>
              </a:rPr>
              <a:t>push_back</a:t>
            </a:r>
            <a:endParaRPr lang="fr-FR" sz="1400" b="1" i="1" dirty="0">
              <a:latin typeface="Courier New" pitchFamily="49"/>
              <a:ea typeface="HG Mincho Light J" pitchFamily="2"/>
              <a:cs typeface="Arial Unicode MS" pitchFamily="2"/>
            </a:endParaRPr>
          </a:p>
          <a:p>
            <a:pPr hangingPunct="0"/>
            <a:r>
              <a:rPr lang="fr-FR" sz="1400" b="1" i="1" dirty="0" smtClean="0">
                <a:latin typeface="Courier New" pitchFamily="49"/>
                <a:ea typeface="HG Mincho Light J" pitchFamily="2"/>
                <a:cs typeface="Arial Unicode MS" pitchFamily="2"/>
              </a:rPr>
              <a:t>  </a:t>
            </a:r>
            <a:r>
              <a:rPr lang="fr-FR" sz="1400" b="1" i="1" dirty="0" err="1" smtClean="0">
                <a:latin typeface="Courier New" pitchFamily="49"/>
                <a:ea typeface="HG Mincho Light J" pitchFamily="2"/>
                <a:cs typeface="Arial Unicode MS" pitchFamily="2"/>
              </a:rPr>
              <a:t>pop_back</a:t>
            </a:r>
            <a:endParaRPr lang="fr-FR" sz="1400" b="1" i="1" dirty="0">
              <a:latin typeface="Courier New" pitchFamily="49"/>
              <a:ea typeface="HG Mincho Light J" pitchFamily="2"/>
              <a:cs typeface="Arial Unicode MS" pitchFamily="2"/>
            </a:endParaRPr>
          </a:p>
        </p:txBody>
      </p:sp>
      <p:cxnSp>
        <p:nvCxnSpPr>
          <p:cNvPr id="26" name="Connecteur en arc 25"/>
          <p:cNvCxnSpPr/>
          <p:nvPr/>
        </p:nvCxnSpPr>
        <p:spPr>
          <a:xfrm flipH="1" flipV="1">
            <a:off x="5860880" y="2402271"/>
            <a:ext cx="243764" cy="1013198"/>
          </a:xfrm>
          <a:prstGeom prst="curvedConnector3">
            <a:avLst>
              <a:gd name="adj1" fmla="val -129493"/>
            </a:avLst>
          </a:prstGeom>
          <a:noFill/>
          <a:ln w="36000">
            <a:solidFill>
              <a:schemeClr val="tx1"/>
            </a:solidFill>
            <a:prstDash val="solid"/>
            <a:tailEnd type="arrow"/>
          </a:ln>
        </p:spPr>
      </p:cxnSp>
    </p:spTree>
    <p:extLst>
      <p:ext uri="{BB962C8B-B14F-4D97-AF65-F5344CB8AC3E}">
        <p14:creationId xmlns:p14="http://schemas.microsoft.com/office/powerpoint/2010/main" val="325092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STD::VECTOR&lt;T&gt;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29415"/>
          </a:xfrm>
        </p:spPr>
        <p:txBody>
          <a:bodyPr>
            <a:normAutofit fontScale="92500" lnSpcReduction="20000"/>
          </a:bodyPr>
          <a:lstStyle/>
          <a:p>
            <a:r>
              <a:rPr lang="fr-FR" sz="2600" dirty="0" smtClean="0"/>
              <a:t>Un tableau dynamique mais à taille variable</a:t>
            </a:r>
          </a:p>
          <a:p>
            <a:r>
              <a:rPr lang="fr-FR" sz="2600" b="1" dirty="0" smtClean="0"/>
              <a:t>Gestion automatique et dynamique de la mémoire </a:t>
            </a:r>
            <a:r>
              <a:rPr lang="fr-FR" sz="2600" dirty="0" smtClean="0"/>
              <a:t>(allocation à la création d’un </a:t>
            </a:r>
            <a:r>
              <a:rPr lang="fr-FR" sz="2600" dirty="0" err="1" smtClean="0"/>
              <a:t>vector</a:t>
            </a:r>
            <a:r>
              <a:rPr lang="fr-FR" sz="2600" dirty="0" smtClean="0"/>
              <a:t>, </a:t>
            </a:r>
            <a:r>
              <a:rPr lang="fr-FR" sz="2600" dirty="0" err="1" smtClean="0"/>
              <a:t>désallocation</a:t>
            </a:r>
            <a:r>
              <a:rPr lang="fr-FR" sz="2600" dirty="0" smtClean="0"/>
              <a:t> à la fin de l’exécution du binaire)</a:t>
            </a:r>
          </a:p>
          <a:p>
            <a:r>
              <a:rPr lang="fr-FR" sz="2600" dirty="0" smtClean="0"/>
              <a:t>Stockage en mémoire </a:t>
            </a:r>
            <a:r>
              <a:rPr lang="fr-FR" sz="2600" dirty="0" err="1" smtClean="0"/>
              <a:t>contigue</a:t>
            </a:r>
            <a:endParaRPr lang="fr-FR" sz="2600" dirty="0" smtClean="0"/>
          </a:p>
          <a:p>
            <a:r>
              <a:rPr lang="fr-FR" sz="2600" dirty="0" smtClean="0"/>
              <a:t>Accès rapide aux éléments du tableau =&gt; </a:t>
            </a:r>
            <a:r>
              <a:rPr lang="fr-FR" sz="2600" b="1" dirty="0" err="1" smtClean="0"/>
              <a:t>itérateurs</a:t>
            </a:r>
            <a:r>
              <a:rPr lang="fr-FR" sz="2600" b="1" dirty="0" smtClean="0"/>
              <a:t> </a:t>
            </a:r>
            <a:r>
              <a:rPr lang="fr-FR" sz="2600" b="1" dirty="0" err="1" smtClean="0"/>
              <a:t>Random</a:t>
            </a:r>
            <a:r>
              <a:rPr lang="fr-FR" sz="2600" b="1" dirty="0" smtClean="0"/>
              <a:t> Access </a:t>
            </a:r>
          </a:p>
          <a:p>
            <a:endParaRPr lang="fr-FR" sz="2400" b="1" i="1" dirty="0"/>
          </a:p>
          <a:p>
            <a:r>
              <a:rPr lang="fr-FR" sz="2400" i="1" dirty="0" smtClean="0"/>
              <a:t>Complexité :</a:t>
            </a:r>
            <a:endParaRPr lang="fr-FR" sz="2400" dirty="0" smtClean="0"/>
          </a:p>
          <a:p>
            <a:pPr marL="456830" lvl="1" indent="0">
              <a:buNone/>
            </a:pPr>
            <a:r>
              <a:rPr lang="fr-FR" sz="2000" dirty="0" smtClean="0">
                <a:solidFill>
                  <a:srgbClr val="62E739"/>
                </a:solidFill>
              </a:rPr>
              <a:t>++</a:t>
            </a:r>
            <a:r>
              <a:rPr lang="fr-FR" sz="2000" dirty="0" smtClean="0"/>
              <a:t> Accès O(1) </a:t>
            </a:r>
          </a:p>
          <a:p>
            <a:pPr marL="456830" lvl="1" indent="0">
              <a:buNone/>
            </a:pPr>
            <a:r>
              <a:rPr lang="fr-FR" sz="2000" dirty="0">
                <a:solidFill>
                  <a:srgbClr val="62E739"/>
                </a:solidFill>
              </a:rPr>
              <a:t>++</a:t>
            </a:r>
            <a:r>
              <a:rPr lang="fr-FR" sz="2000" dirty="0"/>
              <a:t> Insertion et suppression en O(1) en fin de </a:t>
            </a:r>
            <a:r>
              <a:rPr lang="fr-FR" sz="2000" dirty="0" err="1"/>
              <a:t>vector</a:t>
            </a:r>
            <a:r>
              <a:rPr lang="fr-FR" sz="2000" dirty="0"/>
              <a:t> (push/</a:t>
            </a:r>
            <a:r>
              <a:rPr lang="fr-FR" sz="2000" dirty="0" err="1"/>
              <a:t>pop_back</a:t>
            </a:r>
            <a:r>
              <a:rPr lang="fr-FR" sz="2000" dirty="0" smtClean="0"/>
              <a:t>)</a:t>
            </a:r>
          </a:p>
          <a:p>
            <a:pPr marL="456830" lvl="1" indent="0">
              <a:buNone/>
            </a:pPr>
            <a:r>
              <a:rPr lang="fr-FR" sz="2000" dirty="0" smtClean="0">
                <a:solidFill>
                  <a:srgbClr val="FF0000"/>
                </a:solidFill>
              </a:rPr>
              <a:t> -- </a:t>
            </a:r>
            <a:r>
              <a:rPr lang="fr-FR" sz="2000" dirty="0" smtClean="0"/>
              <a:t> Insertion et suppression en O(n) en début de </a:t>
            </a:r>
            <a:r>
              <a:rPr lang="fr-FR" sz="2000" dirty="0" err="1" smtClean="0"/>
              <a:t>vector</a:t>
            </a:r>
            <a:endParaRPr lang="fr-FR" sz="2000" dirty="0" smtClean="0"/>
          </a:p>
          <a:p>
            <a:pPr marL="456830" lvl="1" indent="0">
              <a:buNone/>
            </a:pPr>
            <a:endParaRPr lang="fr-FR" sz="2400" dirty="0"/>
          </a:p>
          <a:p>
            <a:pPr>
              <a:buFont typeface="Symbol"/>
              <a:buChar char="Þ"/>
            </a:pPr>
            <a:r>
              <a:rPr lang="fr-FR" sz="2400" dirty="0" smtClean="0"/>
              <a:t>Une réallocation mémoire est coûteuse en terme de performances</a:t>
            </a:r>
          </a:p>
          <a:p>
            <a:pPr>
              <a:buFont typeface="Symbol"/>
              <a:buChar char="Þ"/>
            </a:pPr>
            <a:r>
              <a:rPr lang="fr-FR" sz="2400" dirty="0"/>
              <a:t>C</a:t>
            </a:r>
            <a:r>
              <a:rPr lang="fr-FR" sz="2400" dirty="0" smtClean="0"/>
              <a:t>réer autant que possible la bonne taille du vecteur dès le début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6826" y="260648"/>
            <a:ext cx="8229600" cy="1143000"/>
          </a:xfrm>
        </p:spPr>
        <p:txBody>
          <a:bodyPr/>
          <a:lstStyle/>
          <a:p>
            <a:r>
              <a:rPr lang="fr-FR" dirty="0" smtClean="0"/>
              <a:t>STD:: VECTOR&lt;T&gt;</a:t>
            </a:r>
            <a:endParaRPr lang="fr-FR" dirty="0"/>
          </a:p>
        </p:txBody>
      </p:sp>
      <p:sp>
        <p:nvSpPr>
          <p:cNvPr id="64" name="Rectangle 63"/>
          <p:cNvSpPr/>
          <p:nvPr/>
        </p:nvSpPr>
        <p:spPr>
          <a:xfrm>
            <a:off x="193779" y="3645024"/>
            <a:ext cx="870387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194" defTabSz="839602">
              <a:lnSpc>
                <a:spcPct val="150000"/>
              </a:lnSpc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vector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&lt;</a:t>
            </a:r>
            <a:r>
              <a:rPr lang="fr-FR" sz="1400" dirty="0" err="1" smtClean="0">
                <a:solidFill>
                  <a:srgbClr val="BB2CA2"/>
                </a:solidFill>
                <a:latin typeface="Lucida Console"/>
                <a:cs typeface="Lucida Console"/>
              </a:rPr>
              <a:t>int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&gt; 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v(</a:t>
            </a:r>
            <a:r>
              <a:rPr lang="fr-FR" sz="1400" spc="5" dirty="0">
                <a:solidFill>
                  <a:srgbClr val="272AD8"/>
                </a:solidFill>
                <a:latin typeface="Lucida Console"/>
                <a:cs typeface="Lucida Console"/>
              </a:rPr>
              <a:t>6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, </a:t>
            </a:r>
            <a:r>
              <a:rPr lang="fr-FR" sz="1400" spc="5" dirty="0" smtClean="0">
                <a:solidFill>
                  <a:srgbClr val="272AD8"/>
                </a:solidFill>
                <a:latin typeface="Lucida Console"/>
                <a:cs typeface="Lucida Console"/>
              </a:rPr>
              <a:t>2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création d’un </a:t>
            </a:r>
            <a:r>
              <a:rPr lang="fr-FR" sz="14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vector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 de taille 6 remplit de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2</a:t>
            </a:r>
          </a:p>
          <a:p>
            <a:pPr marL="117194" defTabSz="839602">
              <a:lnSpc>
                <a:spcPct val="150000"/>
              </a:lnSpc>
            </a:pPr>
            <a:r>
              <a:rPr lang="fr-FR" sz="1400" dirty="0" err="1">
                <a:solidFill>
                  <a:prstClr val="black"/>
                </a:solidFill>
                <a:latin typeface="Lucida Console"/>
                <a:cs typeface="Lucida Console"/>
              </a:rPr>
              <a:t>vector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&lt;</a:t>
            </a:r>
            <a:r>
              <a:rPr lang="fr-FR" sz="1400" dirty="0" err="1">
                <a:solidFill>
                  <a:srgbClr val="BB2CA2"/>
                </a:solidFill>
                <a:latin typeface="Lucida Console"/>
                <a:cs typeface="Lucida Console"/>
              </a:rPr>
              <a:t>int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&gt; 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v={1,2,3,4,5};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Nouvelle façon d’initialiser un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vector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(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c++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11)</a:t>
            </a:r>
          </a:p>
          <a:p>
            <a:pPr marL="117194" defTabSz="839602">
              <a:lnSpc>
                <a:spcPct val="150000"/>
              </a:lnSpc>
            </a:pPr>
            <a:r>
              <a:rPr lang="fr-FR" sz="1400" spc="5" dirty="0">
                <a:latin typeface="Lucida Console"/>
                <a:cs typeface="Lucida Console"/>
              </a:rPr>
              <a:t>v.at(2); ou v[2];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aux éléments</a:t>
            </a:r>
          </a:p>
          <a:p>
            <a:pPr marL="117194" defTabSz="839602">
              <a:lnSpc>
                <a:spcPct val="150000"/>
              </a:lnSpc>
            </a:pPr>
            <a:endParaRPr lang="fr-FR" sz="1400" dirty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v.front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au 1ier élément</a:t>
            </a:r>
            <a:endParaRPr lang="fr-FR" sz="14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defTabSz="839602">
              <a:lnSpc>
                <a:spcPct val="150000"/>
              </a:lnSpc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v.back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(); 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accès au dernier élément</a:t>
            </a:r>
          </a:p>
          <a:p>
            <a:pPr marL="117194" defTabSz="839602">
              <a:lnSpc>
                <a:spcPct val="150000"/>
              </a:lnSpc>
            </a:pPr>
            <a:endParaRPr lang="fr-FR" sz="1400" dirty="0" smtClean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v.push_back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</a:t>
            </a:r>
            <a:r>
              <a:rPr lang="fr-FR" sz="1400" dirty="0" smtClean="0">
                <a:solidFill>
                  <a:srgbClr val="272AD8"/>
                </a:solidFill>
                <a:latin typeface="Lucida Console"/>
                <a:cs typeface="Lucida Console"/>
              </a:rPr>
              <a:t>3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);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insertion de 3 par la fin</a:t>
            </a:r>
            <a:endParaRPr lang="fr-FR" sz="1400" dirty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v.pop_back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suppression du dernier</a:t>
            </a:r>
            <a:r>
              <a:rPr lang="fr-FR" sz="1400" spc="-14" dirty="0" smtClean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élément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923960" y="1931433"/>
            <a:ext cx="5232216" cy="1500532"/>
            <a:chOff x="620652" y="1419580"/>
            <a:chExt cx="6881948" cy="2778269"/>
          </a:xfrm>
        </p:grpSpPr>
        <p:sp>
          <p:nvSpPr>
            <p:cNvPr id="52" name="ZoneTexte 51"/>
            <p:cNvSpPr txBox="1"/>
            <p:nvPr/>
          </p:nvSpPr>
          <p:spPr>
            <a:xfrm>
              <a:off x="5500610" y="3094844"/>
              <a:ext cx="2001990" cy="110300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Ctr="0" compatLnSpc="0">
              <a:spAutoFit/>
            </a:bodyPr>
            <a:lstStyle/>
            <a:p>
              <a:pPr hangingPunct="0"/>
              <a:r>
                <a:rPr lang="fr-FR" sz="2400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 </a:t>
              </a:r>
              <a:r>
                <a:rPr lang="fr-FR" sz="1400" b="1" i="1" dirty="0" err="1" smtClean="0">
                  <a:latin typeface="Courier New" pitchFamily="49"/>
                  <a:ea typeface="HG Mincho Light J" pitchFamily="2"/>
                  <a:cs typeface="Arial Unicode MS" pitchFamily="2"/>
                </a:rPr>
                <a:t>push_back</a:t>
              </a:r>
              <a:endParaRPr lang="fr-FR" sz="1400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  <a:p>
              <a:pPr hangingPunct="0"/>
              <a:r>
                <a:rPr lang="fr-FR" sz="1400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  </a:t>
              </a:r>
              <a:r>
                <a:rPr lang="fr-FR" sz="1400" b="1" i="1" dirty="0" err="1" smtClean="0">
                  <a:latin typeface="Courier New" pitchFamily="49"/>
                  <a:ea typeface="HG Mincho Light J" pitchFamily="2"/>
                  <a:cs typeface="Arial Unicode MS" pitchFamily="2"/>
                </a:rPr>
                <a:t>pop_back</a:t>
              </a:r>
              <a:endParaRPr lang="fr-FR" sz="1400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grpSp>
          <p:nvGrpSpPr>
            <p:cNvPr id="3" name="Groupe 2"/>
            <p:cNvGrpSpPr/>
            <p:nvPr/>
          </p:nvGrpSpPr>
          <p:grpSpPr>
            <a:xfrm>
              <a:off x="620652" y="1419580"/>
              <a:ext cx="6881948" cy="2605724"/>
              <a:chOff x="620652" y="1419580"/>
              <a:chExt cx="6881948" cy="2605724"/>
            </a:xfrm>
          </p:grpSpPr>
          <p:sp>
            <p:nvSpPr>
              <p:cNvPr id="44" name="Forme libre 43"/>
              <p:cNvSpPr/>
              <p:nvPr/>
            </p:nvSpPr>
            <p:spPr>
              <a:xfrm>
                <a:off x="883103" y="1448467"/>
                <a:ext cx="6298874" cy="643841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0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5" name="Connecteur droit 44"/>
              <p:cNvSpPr/>
              <p:nvPr/>
            </p:nvSpPr>
            <p:spPr>
              <a:xfrm>
                <a:off x="1932915" y="1448467"/>
                <a:ext cx="0" cy="64384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6" name="Connecteur droit 45"/>
              <p:cNvSpPr/>
              <p:nvPr/>
            </p:nvSpPr>
            <p:spPr>
              <a:xfrm>
                <a:off x="2982727" y="1448467"/>
                <a:ext cx="0" cy="64384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7" name="Connecteur droit 46"/>
              <p:cNvSpPr/>
              <p:nvPr/>
            </p:nvSpPr>
            <p:spPr>
              <a:xfrm>
                <a:off x="4032540" y="1448467"/>
                <a:ext cx="0" cy="64384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8" name="Connecteur droit 47"/>
              <p:cNvSpPr/>
              <p:nvPr/>
            </p:nvSpPr>
            <p:spPr>
              <a:xfrm>
                <a:off x="5082352" y="1448467"/>
                <a:ext cx="0" cy="64384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9" name="Connecteur droit 48"/>
              <p:cNvSpPr/>
              <p:nvPr/>
            </p:nvSpPr>
            <p:spPr>
              <a:xfrm>
                <a:off x="6132164" y="1448467"/>
                <a:ext cx="0" cy="643841"/>
              </a:xfrm>
              <a:prstGeom prst="line">
                <a:avLst/>
              </a:pr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50" name="ZoneTexte 49"/>
              <p:cNvSpPr txBox="1"/>
              <p:nvPr/>
            </p:nvSpPr>
            <p:spPr>
              <a:xfrm>
                <a:off x="3210626" y="3096418"/>
                <a:ext cx="339237" cy="928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1600" b="1" i="1" dirty="0">
                    <a:latin typeface="Courier New" pitchFamily="49"/>
                    <a:ea typeface="HG Mincho Light J" pitchFamily="2"/>
                    <a:cs typeface="Arial Unicode MS" pitchFamily="2"/>
                  </a:rPr>
                  <a:t>[]</a:t>
                </a:r>
              </a:p>
              <a:p>
                <a:pPr hangingPunct="0"/>
                <a:r>
                  <a:rPr lang="fr-FR" sz="1600" b="1" i="1" dirty="0">
                    <a:latin typeface="Courier New" pitchFamily="49"/>
                    <a:ea typeface="HG Mincho Light J" pitchFamily="2"/>
                    <a:cs typeface="Arial Unicode MS" pitchFamily="2"/>
                  </a:rPr>
                  <a:t>at</a:t>
                </a:r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620652" y="2736150"/>
                <a:ext cx="848093" cy="464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1600" b="1" i="1" dirty="0" smtClean="0">
                    <a:latin typeface="Courier New" pitchFamily="49"/>
                    <a:ea typeface="HG Mincho Light J" pitchFamily="2"/>
                    <a:cs typeface="Arial Unicode MS" pitchFamily="2"/>
                  </a:rPr>
                  <a:t>front</a:t>
                </a:r>
                <a:endParaRPr lang="fr-FR" sz="1600" b="1" i="1" dirty="0">
                  <a:latin typeface="Courier New" pitchFamily="49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6132162" y="2748385"/>
                <a:ext cx="678475" cy="464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1600" b="1" i="1" dirty="0">
                    <a:latin typeface="Courier New" pitchFamily="49"/>
                    <a:ea typeface="HG Mincho Light J" pitchFamily="2"/>
                    <a:cs typeface="Arial Unicode MS" pitchFamily="2"/>
                  </a:rPr>
                  <a:t>back</a:t>
                </a:r>
              </a:p>
            </p:txBody>
          </p:sp>
          <p:sp>
            <p:nvSpPr>
              <p:cNvPr id="54" name="Connecteur droit 53"/>
              <p:cNvSpPr/>
              <p:nvPr/>
            </p:nvSpPr>
            <p:spPr>
              <a:xfrm>
                <a:off x="6657073" y="2092310"/>
                <a:ext cx="0" cy="643841"/>
              </a:xfrm>
              <a:prstGeom prst="line">
                <a:avLst/>
              </a:prstGeom>
              <a:noFill/>
              <a:ln w="36000">
                <a:solidFill>
                  <a:schemeClr val="tx1"/>
                </a:solidFill>
                <a:prstDash val="solid"/>
                <a:tailEnd type="arrow"/>
              </a:ln>
            </p:spPr>
            <p:txBody>
              <a:bodyPr vert="horz" wrap="none" lIns="17994" tIns="17994" rIns="17994" bIns="17994" anchor="ctr" anchorCtr="1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cxnSp>
            <p:nvCxnSpPr>
              <p:cNvPr id="55" name="Connecteur en arc 54"/>
              <p:cNvCxnSpPr>
                <a:stCxn id="52" idx="3"/>
                <a:endCxn id="44" idx="1"/>
              </p:cNvCxnSpPr>
              <p:nvPr/>
            </p:nvCxnSpPr>
            <p:spPr>
              <a:xfrm flipH="1" flipV="1">
                <a:off x="7181977" y="1770389"/>
                <a:ext cx="320623" cy="1875959"/>
              </a:xfrm>
              <a:prstGeom prst="curvedConnector3">
                <a:avLst>
                  <a:gd name="adj1" fmla="val -98233"/>
                </a:avLst>
              </a:prstGeom>
              <a:noFill/>
              <a:ln w="36000">
                <a:solidFill>
                  <a:schemeClr val="tx1"/>
                </a:solidFill>
                <a:prstDash val="solid"/>
                <a:tailEnd type="arrow"/>
              </a:ln>
            </p:spPr>
          </p:cxnSp>
          <p:sp>
            <p:nvSpPr>
              <p:cNvPr id="56" name="Connecteur droit 55"/>
              <p:cNvSpPr/>
              <p:nvPr/>
            </p:nvSpPr>
            <p:spPr>
              <a:xfrm flipV="1">
                <a:off x="3507634" y="2092308"/>
                <a:ext cx="0" cy="876062"/>
              </a:xfrm>
              <a:prstGeom prst="line">
                <a:avLst/>
              </a:prstGeom>
              <a:noFill/>
              <a:ln w="36000">
                <a:solidFill>
                  <a:schemeClr val="tx1"/>
                </a:solidFill>
                <a:prstDash val="solid"/>
                <a:headEnd type="arrow"/>
                <a:tailEnd type="arrow"/>
              </a:ln>
            </p:spPr>
            <p:txBody>
              <a:bodyPr vert="horz" wrap="none" lIns="17994" tIns="17994" rIns="17994" bIns="17994" anchor="ctr" anchorCtr="1" compatLnSpc="0"/>
              <a:lstStyle/>
              <a:p>
                <a:pPr hangingPunct="0"/>
                <a:endParaRPr lang="fr-FR" sz="1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59" name="Connecteur droit 58"/>
              <p:cNvSpPr/>
              <p:nvPr/>
            </p:nvSpPr>
            <p:spPr>
              <a:xfrm>
                <a:off x="1408010" y="2092310"/>
                <a:ext cx="0" cy="643841"/>
              </a:xfrm>
              <a:prstGeom prst="line">
                <a:avLst/>
              </a:prstGeom>
              <a:noFill/>
              <a:ln w="36000">
                <a:solidFill>
                  <a:schemeClr val="tx1"/>
                </a:solidFill>
                <a:prstDash val="solid"/>
                <a:tailEnd type="arrow"/>
              </a:ln>
            </p:spPr>
            <p:txBody>
              <a:bodyPr vert="horz" wrap="none" lIns="17994" tIns="17994" rIns="17994" bIns="17994" anchor="ctr" anchorCtr="1" compatLnSpc="0"/>
              <a:lstStyle/>
              <a:p>
                <a:pPr hangingPunct="0"/>
                <a:endParaRPr lang="fr-FR" sz="24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65" name="ZoneTexte 64"/>
              <p:cNvSpPr txBox="1"/>
              <p:nvPr/>
            </p:nvSpPr>
            <p:spPr>
              <a:xfrm>
                <a:off x="1130008" y="1467404"/>
                <a:ext cx="609364" cy="737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2</a:t>
                </a:r>
                <a:endParaRPr lang="fr-FR" dirty="0"/>
              </a:p>
            </p:txBody>
          </p:sp>
          <p:sp>
            <p:nvSpPr>
              <p:cNvPr id="66" name="ZoneTexte 65"/>
              <p:cNvSpPr txBox="1"/>
              <p:nvPr/>
            </p:nvSpPr>
            <p:spPr>
              <a:xfrm>
                <a:off x="3289524" y="1467404"/>
                <a:ext cx="609364" cy="737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6352391" y="1419580"/>
                <a:ext cx="609364" cy="737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3</a:t>
                </a:r>
                <a:endParaRPr lang="fr-FR" dirty="0"/>
              </a:p>
            </p:txBody>
          </p:sp>
        </p:grpSp>
      </p:grpSp>
      <p:sp>
        <p:nvSpPr>
          <p:cNvPr id="24" name="Rectangle à coins arrondis 23"/>
          <p:cNvSpPr/>
          <p:nvPr/>
        </p:nvSpPr>
        <p:spPr>
          <a:xfrm>
            <a:off x="231726" y="1268673"/>
            <a:ext cx="5163412" cy="5040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</a:t>
            </a:r>
            <a:r>
              <a:rPr lang="en-US" sz="2400" dirty="0" smtClean="0">
                <a:solidFill>
                  <a:schemeClr val="tx1"/>
                </a:solidFill>
              </a:rPr>
              <a:t>&lt; class 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&gt; </a:t>
            </a:r>
            <a:r>
              <a:rPr lang="en-US" sz="2400" dirty="0">
                <a:solidFill>
                  <a:schemeClr val="tx1"/>
                </a:solidFill>
              </a:rPr>
              <a:t>class </a:t>
            </a:r>
            <a:r>
              <a:rPr lang="en-US" sz="2400" dirty="0" smtClean="0">
                <a:solidFill>
                  <a:schemeClr val="tx1"/>
                </a:solidFill>
              </a:rPr>
              <a:t>vector;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STD::VECTOR&lt;T&gt; - 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776" y="1340768"/>
            <a:ext cx="8229600" cy="48139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v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premier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maintenant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2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STD::VECTOR&lt;T&gt; - 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776" y="1340768"/>
            <a:ext cx="8229600" cy="48139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v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premier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maintenant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2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28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339752" y="1844824"/>
            <a:ext cx="5544616" cy="187220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Output :</a:t>
            </a:r>
          </a:p>
          <a:p>
            <a:r>
              <a:rPr lang="fr-FR" sz="2400" dirty="0">
                <a:solidFill>
                  <a:schemeClr val="tx1"/>
                </a:solidFill>
              </a:rPr>
              <a:t>Le premier </a:t>
            </a:r>
            <a:r>
              <a:rPr lang="fr-FR" sz="2400" dirty="0" smtClean="0">
                <a:solidFill>
                  <a:schemeClr val="tx1"/>
                </a:solidFill>
              </a:rPr>
              <a:t>élément est </a:t>
            </a:r>
            <a:r>
              <a:rPr lang="fr-FR" sz="2400" dirty="0">
                <a:solidFill>
                  <a:schemeClr val="tx1"/>
                </a:solidFill>
              </a:rPr>
              <a:t>1</a:t>
            </a:r>
          </a:p>
          <a:p>
            <a:r>
              <a:rPr lang="fr-FR" sz="2400" dirty="0">
                <a:solidFill>
                  <a:schemeClr val="tx1"/>
                </a:solidFill>
              </a:rPr>
              <a:t>Le dernier élément </a:t>
            </a:r>
            <a:r>
              <a:rPr lang="fr-FR" sz="2400" dirty="0" smtClean="0">
                <a:solidFill>
                  <a:schemeClr val="tx1"/>
                </a:solidFill>
              </a:rPr>
              <a:t>est </a:t>
            </a:r>
            <a:r>
              <a:rPr lang="fr-FR" sz="2400" dirty="0">
                <a:solidFill>
                  <a:schemeClr val="tx1"/>
                </a:solidFill>
              </a:rPr>
              <a:t>3</a:t>
            </a:r>
          </a:p>
          <a:p>
            <a:r>
              <a:rPr lang="fr-FR" sz="2400" dirty="0">
                <a:solidFill>
                  <a:schemeClr val="tx1"/>
                </a:solidFill>
              </a:rPr>
              <a:t>Le dernier élément </a:t>
            </a:r>
            <a:r>
              <a:rPr lang="fr-FR" sz="2400" dirty="0" smtClean="0">
                <a:solidFill>
                  <a:schemeClr val="tx1"/>
                </a:solidFill>
              </a:rPr>
              <a:t>est </a:t>
            </a:r>
            <a:r>
              <a:rPr lang="fr-FR" sz="2400" dirty="0">
                <a:solidFill>
                  <a:schemeClr val="tx1"/>
                </a:solidFill>
              </a:rPr>
              <a:t>maintenant 2</a:t>
            </a:r>
          </a:p>
        </p:txBody>
      </p:sp>
    </p:spTree>
    <p:extLst>
      <p:ext uri="{BB962C8B-B14F-4D97-AF65-F5344CB8AC3E}">
        <p14:creationId xmlns:p14="http://schemas.microsoft.com/office/powerpoint/2010/main" val="177768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 :: DEQUE&lt;T&gt;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600204"/>
                <a:ext cx="8856984" cy="45259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fr-FR" sz="2400" dirty="0" smtClean="0"/>
                  <a:t>Double </a:t>
                </a:r>
                <a:r>
                  <a:rPr lang="fr-FR" sz="2400" dirty="0" err="1"/>
                  <a:t>E</a:t>
                </a:r>
                <a:r>
                  <a:rPr lang="fr-FR" sz="2400" dirty="0" err="1" smtClean="0"/>
                  <a:t>nded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QUEue</a:t>
                </a:r>
                <a:r>
                  <a:rPr lang="fr-FR" sz="2400" dirty="0" smtClean="0"/>
                  <a:t> = queue à deux bouts</a:t>
                </a:r>
              </a:p>
              <a:p>
                <a:pPr marL="0" indent="0">
                  <a:buNone/>
                </a:pPr>
                <a:r>
                  <a:rPr lang="fr-FR" sz="2400" dirty="0">
                    <a:sym typeface="Wingdings" panose="05000000000000000000" pitchFamily="2" charset="2"/>
                  </a:rPr>
                  <a:t> </a:t>
                </a:r>
                <a:r>
                  <a:rPr lang="fr-FR" sz="2400" dirty="0" smtClean="0">
                    <a:sym typeface="Wingdings" panose="05000000000000000000" pitchFamily="2" charset="2"/>
                  </a:rPr>
                  <a:t>            </a:t>
                </a:r>
                <a:r>
                  <a:rPr lang="fr-FR" sz="2400" dirty="0" smtClean="0"/>
                  <a:t>Tableau à double entrée avec insertion et suppression rapide aux extrémités (</a:t>
                </a:r>
                <a:r>
                  <a:rPr lang="fr-FR" sz="2400" dirty="0" err="1" smtClean="0"/>
                  <a:t>fin,début</a:t>
                </a:r>
                <a:r>
                  <a:rPr lang="fr-FR" sz="2400" dirty="0" smtClean="0"/>
                  <a:t>)</a:t>
                </a:r>
              </a:p>
              <a:p>
                <a:r>
                  <a:rPr lang="fr-FR" sz="2400" dirty="0" smtClean="0"/>
                  <a:t>Stockage non contiguë des éléments (</a:t>
                </a:r>
                <a14:m>
                  <m:oMath xmlns:m="http://schemas.openxmlformats.org/officeDocument/2006/math">
                    <m:r>
                      <a:rPr lang="fr-FR" sz="2400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fr-FR" sz="2400" dirty="0" smtClean="0"/>
                  <a:t> </a:t>
                </a:r>
                <a:r>
                  <a:rPr lang="fr-FR" sz="2400" dirty="0" err="1" smtClean="0"/>
                  <a:t>vector</a:t>
                </a:r>
                <a:r>
                  <a:rPr lang="fr-FR" sz="2400" dirty="0" smtClean="0"/>
                  <a:t>)</a:t>
                </a:r>
              </a:p>
              <a:p>
                <a:r>
                  <a:rPr lang="fr-FR" sz="2400" dirty="0" smtClean="0"/>
                  <a:t>Stockage automatiquement </a:t>
                </a:r>
                <a:r>
                  <a:rPr lang="fr-FR" sz="2400" b="1" dirty="0" smtClean="0"/>
                  <a:t>contracté et dilaté </a:t>
                </a:r>
                <a:r>
                  <a:rPr lang="fr-FR" sz="2400" dirty="0" smtClean="0"/>
                  <a:t>selon les besoins</a:t>
                </a:r>
              </a:p>
              <a:p>
                <a:r>
                  <a:rPr lang="fr-FR" sz="2400" dirty="0" smtClean="0"/>
                  <a:t>Accès rapide aux éléments du </a:t>
                </a:r>
                <a:r>
                  <a:rPr lang="fr-FR" sz="2400" dirty="0"/>
                  <a:t>tableau </a:t>
                </a:r>
                <a:r>
                  <a:rPr lang="fr-FR" sz="2400" dirty="0" smtClean="0"/>
                  <a:t>=&gt; </a:t>
                </a:r>
                <a:r>
                  <a:rPr lang="fr-FR" sz="2400" b="1" dirty="0" err="1" smtClean="0"/>
                  <a:t>itérateurs</a:t>
                </a:r>
                <a:r>
                  <a:rPr lang="fr-FR" sz="2400" b="1" dirty="0" smtClean="0"/>
                  <a:t> </a:t>
                </a:r>
                <a:r>
                  <a:rPr lang="fr-FR" sz="2400" b="1" dirty="0" err="1" smtClean="0"/>
                  <a:t>Random</a:t>
                </a:r>
                <a:r>
                  <a:rPr lang="fr-FR" sz="2400" b="1" dirty="0" smtClean="0"/>
                  <a:t> Access</a:t>
                </a:r>
                <a:endParaRPr lang="fr-FR" sz="2800" dirty="0" smtClean="0"/>
              </a:p>
              <a:p>
                <a:endParaRPr lang="fr-FR" sz="2400" dirty="0"/>
              </a:p>
              <a:p>
                <a:r>
                  <a:rPr lang="fr-FR" sz="2400" i="1" dirty="0"/>
                  <a:t>Complexité :</a:t>
                </a:r>
                <a:endParaRPr lang="fr-FR" sz="2400" dirty="0"/>
              </a:p>
              <a:p>
                <a:pPr marL="456830" lvl="1" indent="0">
                  <a:buNone/>
                </a:pPr>
                <a:r>
                  <a:rPr lang="fr-FR" sz="2000" dirty="0" smtClean="0">
                    <a:solidFill>
                      <a:srgbClr val="62E739"/>
                    </a:solidFill>
                  </a:rPr>
                  <a:t>++ </a:t>
                </a:r>
                <a:r>
                  <a:rPr lang="fr-FR" sz="2000" dirty="0" smtClean="0"/>
                  <a:t>Accès rapide aux éléments en O(1</a:t>
                </a:r>
                <a:r>
                  <a:rPr lang="fr-FR" sz="2000" dirty="0"/>
                  <a:t>) </a:t>
                </a:r>
              </a:p>
              <a:p>
                <a:pPr marL="456830" lvl="1" indent="0">
                  <a:buNone/>
                </a:pPr>
                <a:r>
                  <a:rPr lang="fr-FR" sz="2000" dirty="0" smtClean="0">
                    <a:solidFill>
                      <a:srgbClr val="62E739"/>
                    </a:solidFill>
                  </a:rPr>
                  <a:t>++ </a:t>
                </a:r>
                <a:r>
                  <a:rPr lang="fr-FR" sz="2000" dirty="0" smtClean="0"/>
                  <a:t>Insertion </a:t>
                </a:r>
                <a:r>
                  <a:rPr lang="fr-FR" sz="2000" dirty="0"/>
                  <a:t>et suppression en </a:t>
                </a:r>
                <a:r>
                  <a:rPr lang="fr-FR" sz="2000" dirty="0" smtClean="0"/>
                  <a:t>début et fin en O(1) </a:t>
                </a:r>
                <a:endParaRPr lang="fr-FR" sz="2000" dirty="0"/>
              </a:p>
              <a:p>
                <a:pPr marL="456830" lvl="1" indent="0">
                  <a:buNone/>
                </a:pPr>
                <a:r>
                  <a:rPr lang="fr-FR" sz="2000" dirty="0" smtClean="0">
                    <a:solidFill>
                      <a:srgbClr val="FF0000"/>
                    </a:solidFill>
                  </a:rPr>
                  <a:t> --</a:t>
                </a:r>
                <a:r>
                  <a:rPr lang="fr-FR" sz="2000" dirty="0" smtClean="0"/>
                  <a:t>  Insertion </a:t>
                </a:r>
                <a:r>
                  <a:rPr lang="fr-FR" sz="2000" dirty="0"/>
                  <a:t>et suppression </a:t>
                </a:r>
                <a:r>
                  <a:rPr lang="fr-FR" sz="2000" dirty="0" smtClean="0"/>
                  <a:t>d’éléments lente en O(n)</a:t>
                </a:r>
                <a:endParaRPr lang="fr-FR" sz="2000" dirty="0"/>
              </a:p>
              <a:p>
                <a:endParaRPr lang="fr-FR" sz="2400" dirty="0"/>
              </a:p>
              <a:p>
                <a:pPr marL="0" indent="0">
                  <a:buNone/>
                </a:pPr>
                <a:endParaRPr lang="fr-FR" sz="24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600204"/>
                <a:ext cx="8856984" cy="4525963"/>
              </a:xfrm>
              <a:blipFill rotWithShape="1">
                <a:blip r:embed="rId2"/>
                <a:stretch>
                  <a:fillRect l="-1101" t="-2022" b="-17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64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Vue générale de la STL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2800" dirty="0" smtClean="0"/>
              <a:t>Issue de concepts non orientés objet : séparation très forte entre la notion de conteneur et celle d'algorithme </a:t>
            </a:r>
          </a:p>
          <a:p>
            <a:pPr marL="0" indent="0">
              <a:buNone/>
            </a:pPr>
            <a:r>
              <a:rPr lang="fr-FR" sz="2800" dirty="0">
                <a:sym typeface="Wingdings" panose="05000000000000000000" pitchFamily="2" charset="2"/>
              </a:rPr>
              <a:t>	</a:t>
            </a:r>
            <a:r>
              <a:rPr lang="fr-FR" sz="2800" dirty="0" smtClean="0">
                <a:sym typeface="Wingdings" panose="05000000000000000000" pitchFamily="2" charset="2"/>
              </a:rPr>
              <a:t> </a:t>
            </a:r>
            <a:r>
              <a:rPr lang="fr-FR" sz="2800" dirty="0" smtClean="0"/>
              <a:t>les algorithmes classiques sont des fonctions externes qui interagissent avec les conteneurs via les </a:t>
            </a:r>
            <a:r>
              <a:rPr lang="fr-FR" sz="2800" dirty="0" err="1" smtClean="0"/>
              <a:t>itérateurs</a:t>
            </a:r>
            <a:endParaRPr lang="fr-FR" sz="2800" dirty="0"/>
          </a:p>
          <a:p>
            <a:pPr marL="0" indent="0">
              <a:buNone/>
            </a:pPr>
            <a:r>
              <a:rPr lang="fr-FR" sz="2800" dirty="0" smtClean="0"/>
              <a:t>	</a:t>
            </a:r>
            <a:r>
              <a:rPr lang="fr-FR" sz="2000" dirty="0">
                <a:sym typeface="Wingdings" panose="05000000000000000000" pitchFamily="2" charset="2"/>
              </a:rPr>
              <a:t>  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800" dirty="0" smtClean="0"/>
              <a:t>L’héritage </a:t>
            </a:r>
            <a:r>
              <a:rPr lang="fr-FR" sz="2800" dirty="0"/>
              <a:t>n’est que très faiblement utilisé</a:t>
            </a:r>
            <a:endParaRPr lang="fr-FR" sz="3100" dirty="0"/>
          </a:p>
          <a:p>
            <a:pPr marL="0" indent="0">
              <a:buNone/>
            </a:pPr>
            <a:endParaRPr lang="fr-FR" sz="2800" dirty="0" smtClean="0"/>
          </a:p>
          <a:p>
            <a:pPr lvl="0">
              <a:buNone/>
            </a:pPr>
            <a:r>
              <a:rPr lang="fr-FR" sz="3100" b="1" dirty="0" smtClean="0"/>
              <a:t>Et puissant :</a:t>
            </a:r>
          </a:p>
          <a:p>
            <a:pPr lvl="0">
              <a:buNone/>
            </a:pPr>
            <a:r>
              <a:rPr lang="fr-FR" sz="2800" dirty="0" smtClean="0">
                <a:cs typeface="Arial Unicode MS" pitchFamily="2"/>
              </a:rPr>
              <a:t>Tableaux extensibles, Listes </a:t>
            </a:r>
            <a:r>
              <a:rPr lang="fr-FR" sz="2800" dirty="0" smtClean="0">
                <a:cs typeface="Arial Unicode MS" pitchFamily="2"/>
              </a:rPr>
              <a:t>chainées</a:t>
            </a:r>
            <a:endParaRPr lang="fr-FR" sz="2800" dirty="0">
              <a:cs typeface="Arial Unicode MS" pitchFamily="2"/>
            </a:endParaRPr>
          </a:p>
          <a:p>
            <a:pPr lvl="0">
              <a:buNone/>
            </a:pPr>
            <a:r>
              <a:rPr lang="fr-FR" sz="2800" dirty="0">
                <a:cs typeface="Arial Unicode MS" pitchFamily="2"/>
              </a:rPr>
              <a:t>Tableaux associatifs</a:t>
            </a:r>
          </a:p>
          <a:p>
            <a:pPr lvl="0">
              <a:buNone/>
            </a:pPr>
            <a:r>
              <a:rPr lang="fr-FR" sz="2800" dirty="0">
                <a:cs typeface="Arial Unicode MS" pitchFamily="2"/>
              </a:rPr>
              <a:t>C</a:t>
            </a:r>
            <a:r>
              <a:rPr lang="fr-FR" sz="2800" dirty="0" smtClean="0">
                <a:cs typeface="Arial Unicode MS" pitchFamily="2"/>
              </a:rPr>
              <a:t>haînes </a:t>
            </a:r>
            <a:r>
              <a:rPr lang="fr-FR" sz="2800" dirty="0">
                <a:cs typeface="Arial Unicode MS" pitchFamily="2"/>
              </a:rPr>
              <a:t>de caractère</a:t>
            </a:r>
          </a:p>
          <a:p>
            <a:pPr lvl="0">
              <a:buNone/>
            </a:pPr>
            <a:r>
              <a:rPr lang="fr-FR" sz="2800" dirty="0">
                <a:cs typeface="Arial Unicode MS" pitchFamily="2"/>
              </a:rPr>
              <a:t>Queues, piles, </a:t>
            </a:r>
            <a:r>
              <a:rPr lang="fr-FR" sz="2800" dirty="0" smtClean="0">
                <a:cs typeface="Arial Unicode MS" pitchFamily="2"/>
              </a:rPr>
              <a:t>...</a:t>
            </a: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 algn="ctr">
              <a:buNone/>
            </a:pPr>
            <a:r>
              <a:rPr lang="fr-FR" dirty="0" smtClean="0"/>
              <a:t>Travaillez en C++ … avec les performances du C et sans les complications du C++ !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370"/>
            <a:ext cx="7808165" cy="1145335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dirty="0"/>
              <a:t>STD :: DEQUE&lt;T&gt;</a:t>
            </a:r>
            <a:endParaRPr lang="fr-FR" dirty="0">
              <a:cs typeface="Arial Unicode MS" pitchFamily="2"/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1298202" y="2054714"/>
            <a:ext cx="4280831" cy="1141342"/>
            <a:chOff x="1078889" y="1919917"/>
            <a:chExt cx="3902231" cy="2667445"/>
          </a:xfrm>
        </p:grpSpPr>
        <p:sp>
          <p:nvSpPr>
            <p:cNvPr id="4" name="Forme libre 3"/>
            <p:cNvSpPr/>
            <p:nvPr/>
          </p:nvSpPr>
          <p:spPr>
            <a:xfrm>
              <a:off x="3910808" y="1919917"/>
              <a:ext cx="653102" cy="62105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761877" y="3255885"/>
              <a:ext cx="338554" cy="63914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[]</a:t>
              </a:r>
            </a:p>
            <a:p>
              <a:pPr hangingPunct="0"/>
              <a:r>
                <a:rPr lang="fr-FR" sz="22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at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3889561" y="3296081"/>
              <a:ext cx="1091559" cy="124153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back</a:t>
              </a:r>
            </a:p>
            <a:p>
              <a:pPr hangingPunct="0"/>
              <a:r>
                <a:rPr lang="fr-FR" b="1" i="1" dirty="0" err="1" smtClean="0">
                  <a:latin typeface="Courier New" pitchFamily="49"/>
                  <a:ea typeface="HG Mincho Light J" pitchFamily="2"/>
                  <a:cs typeface="Arial Unicode MS" pitchFamily="2"/>
                </a:rPr>
                <a:t>push_back</a:t>
              </a:r>
              <a:endParaRPr lang="fr-FR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  <a:p>
              <a:pPr hangingPunct="0"/>
              <a:r>
                <a:rPr lang="fr-FR" b="1" i="1" dirty="0" err="1">
                  <a:latin typeface="Courier New" pitchFamily="49"/>
                  <a:ea typeface="HG Mincho Light J" pitchFamily="2"/>
                  <a:cs typeface="Arial Unicode MS" pitchFamily="2"/>
                </a:rPr>
                <a:t>pop_back</a:t>
              </a:r>
              <a:endParaRPr lang="fr-FR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0" name="Connecteur droit 9"/>
            <p:cNvSpPr/>
            <p:nvPr/>
          </p:nvSpPr>
          <p:spPr>
            <a:xfrm>
              <a:off x="4245166" y="2613011"/>
              <a:ext cx="0" cy="6531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6328" tIns="16328" rIns="16328" bIns="16328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cxnSp>
          <p:nvCxnSpPr>
            <p:cNvPr id="11" name="Connecteur en arc 10"/>
            <p:cNvCxnSpPr>
              <a:stCxn id="8" idx="3"/>
              <a:endCxn id="4" idx="1"/>
            </p:cNvCxnSpPr>
            <p:nvPr/>
          </p:nvCxnSpPr>
          <p:spPr>
            <a:xfrm flipH="1" flipV="1">
              <a:off x="4563910" y="2230445"/>
              <a:ext cx="417210" cy="1686405"/>
            </a:xfrm>
            <a:prstGeom prst="curvedConnector3">
              <a:avLst>
                <a:gd name="adj1" fmla="val -49947"/>
              </a:avLst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</p:cxnSp>
        <p:sp>
          <p:nvSpPr>
            <p:cNvPr id="12" name="Connecteur droit 11"/>
            <p:cNvSpPr/>
            <p:nvPr/>
          </p:nvSpPr>
          <p:spPr>
            <a:xfrm flipV="1">
              <a:off x="2931154" y="2639184"/>
              <a:ext cx="0" cy="6531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headEnd type="arrow"/>
              <a:tailEnd type="arrow"/>
            </a:ln>
          </p:spPr>
          <p:txBody>
            <a:bodyPr vert="horz" wrap="none" lIns="16328" tIns="16328" rIns="16328" bIns="16328" anchor="ctr" anchorCtr="1" compatLnSpc="0"/>
            <a:lstStyle/>
            <a:p>
              <a:pPr hangingPunct="0"/>
              <a:endParaRPr lang="fr-FR" sz="16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4" name="Connecteur droit 13"/>
            <p:cNvSpPr/>
            <p:nvPr/>
          </p:nvSpPr>
          <p:spPr>
            <a:xfrm>
              <a:off x="1534806" y="2639184"/>
              <a:ext cx="0" cy="653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6328" tIns="16328" rIns="16328" bIns="16328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7" name="Forme libre 16"/>
            <p:cNvSpPr/>
            <p:nvPr/>
          </p:nvSpPr>
          <p:spPr>
            <a:xfrm>
              <a:off x="2604604" y="1919917"/>
              <a:ext cx="653102" cy="62802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8" name="Forme libre 17"/>
            <p:cNvSpPr/>
            <p:nvPr/>
          </p:nvSpPr>
          <p:spPr>
            <a:xfrm>
              <a:off x="1298400" y="1919919"/>
              <a:ext cx="653102" cy="62105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1078890" y="3345827"/>
              <a:ext cx="1212844" cy="124153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front</a:t>
              </a:r>
            </a:p>
            <a:p>
              <a:pPr hangingPunct="0"/>
              <a:r>
                <a:rPr lang="fr-FR" b="1" i="1" dirty="0" err="1" smtClean="0">
                  <a:latin typeface="Courier New" pitchFamily="49"/>
                  <a:ea typeface="HG Mincho Light J" pitchFamily="2"/>
                  <a:cs typeface="Arial Unicode MS" pitchFamily="2"/>
                </a:rPr>
                <a:t>push_front</a:t>
              </a:r>
              <a:endParaRPr lang="fr-FR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  <a:p>
              <a:pPr hangingPunct="0"/>
              <a:r>
                <a:rPr lang="fr-FR" b="1" i="1" dirty="0" err="1">
                  <a:latin typeface="Courier New" pitchFamily="49"/>
                  <a:ea typeface="HG Mincho Light J" pitchFamily="2"/>
                  <a:cs typeface="Arial Unicode MS" pitchFamily="2"/>
                </a:rPr>
                <a:t>pop_front</a:t>
              </a:r>
              <a:endParaRPr lang="fr-FR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cxnSp>
          <p:nvCxnSpPr>
            <p:cNvPr id="20" name="Connecteur en arc 19"/>
            <p:cNvCxnSpPr>
              <a:stCxn id="19" idx="1"/>
              <a:endCxn id="18" idx="3"/>
            </p:cNvCxnSpPr>
            <p:nvPr/>
          </p:nvCxnSpPr>
          <p:spPr>
            <a:xfrm rot="10800000" flipH="1">
              <a:off x="1078889" y="2230447"/>
              <a:ext cx="219510" cy="1736150"/>
            </a:xfrm>
            <a:prstGeom prst="curvedConnector3">
              <a:avLst>
                <a:gd name="adj1" fmla="val -94931"/>
              </a:avLst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</p:cxnSp>
      </p:grpSp>
      <p:sp>
        <p:nvSpPr>
          <p:cNvPr id="34" name="Rectangle 33"/>
          <p:cNvSpPr/>
          <p:nvPr/>
        </p:nvSpPr>
        <p:spPr>
          <a:xfrm>
            <a:off x="338273" y="3534013"/>
            <a:ext cx="81503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194" defTabSz="839602">
              <a:lnSpc>
                <a:spcPct val="150000"/>
              </a:lnSpc>
            </a:pPr>
            <a:r>
              <a:rPr lang="fr-FR" sz="1400" dirty="0" err="1">
                <a:solidFill>
                  <a:prstClr val="black"/>
                </a:solidFill>
                <a:latin typeface="Lucida Console"/>
                <a:cs typeface="Lucida Console"/>
              </a:rPr>
              <a:t>std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::</a:t>
            </a: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deque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&lt;</a:t>
            </a:r>
            <a:r>
              <a:rPr lang="fr-FR" sz="1400" dirty="0" err="1" smtClean="0">
                <a:solidFill>
                  <a:srgbClr val="BB2CA2"/>
                </a:solidFill>
                <a:latin typeface="Lucida Console"/>
                <a:cs typeface="Lucida Console"/>
              </a:rPr>
              <a:t>int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&gt; </a:t>
            </a:r>
            <a:r>
              <a:rPr lang="fr-FR" sz="14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d(</a:t>
            </a:r>
            <a:r>
              <a:rPr lang="fr-FR" sz="1400" spc="5" dirty="0" smtClean="0">
                <a:solidFill>
                  <a:srgbClr val="272AD8"/>
                </a:solidFill>
                <a:latin typeface="Lucida Console"/>
                <a:cs typeface="Lucida Console"/>
              </a:rPr>
              <a:t>6</a:t>
            </a:r>
            <a:r>
              <a:rPr lang="fr-FR" sz="1400" spc="5" dirty="0">
                <a:solidFill>
                  <a:prstClr val="black"/>
                </a:solidFill>
                <a:latin typeface="Lucida Console"/>
                <a:cs typeface="Lucida Console"/>
              </a:rPr>
              <a:t>, </a:t>
            </a:r>
            <a:r>
              <a:rPr lang="fr-FR" sz="1400" spc="5" dirty="0">
                <a:solidFill>
                  <a:srgbClr val="272AD8"/>
                </a:solidFill>
                <a:latin typeface="Lucida Console"/>
                <a:cs typeface="Lucida Console"/>
              </a:rPr>
              <a:t>2</a:t>
            </a:r>
            <a:r>
              <a:rPr lang="fr-FR" sz="1400" spc="5" dirty="0">
                <a:solidFill>
                  <a:prstClr val="black"/>
                </a:solidFill>
                <a:latin typeface="Lucida Console"/>
                <a:cs typeface="Lucida Console"/>
              </a:rPr>
              <a:t>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création d’un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deque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de taille 6 remplit de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2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spc="5" dirty="0" smtClean="0">
                <a:latin typeface="Lucida Console"/>
                <a:cs typeface="Lucida Console"/>
              </a:rPr>
              <a:t>d.at(2</a:t>
            </a:r>
            <a:r>
              <a:rPr lang="fr-FR" sz="1400" spc="5" dirty="0">
                <a:latin typeface="Lucida Console"/>
                <a:cs typeface="Lucida Console"/>
              </a:rPr>
              <a:t>); ou </a:t>
            </a:r>
            <a:r>
              <a:rPr lang="fr-FR" sz="1400" spc="5" dirty="0" smtClean="0">
                <a:latin typeface="Lucida Console"/>
                <a:cs typeface="Lucida Console"/>
              </a:rPr>
              <a:t>d[2</a:t>
            </a:r>
            <a:r>
              <a:rPr lang="fr-FR" sz="1400" spc="5" dirty="0">
                <a:latin typeface="Lucida Console"/>
                <a:cs typeface="Lucida Console"/>
              </a:rPr>
              <a:t>];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aux éléments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endParaRPr lang="fr-FR" sz="8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defTabSz="839602">
              <a:lnSpc>
                <a:spcPct val="150000"/>
              </a:lnSpc>
            </a:pPr>
            <a:r>
              <a:rPr lang="fr-FR" sz="1400" dirty="0" err="1">
                <a:solidFill>
                  <a:prstClr val="black"/>
                </a:solidFill>
                <a:latin typeface="Lucida Console"/>
                <a:cs typeface="Lucida Console"/>
              </a:rPr>
              <a:t>d.front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au 1ier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14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d.push_front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(2);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insère des éléments (ici 2) par le début</a:t>
            </a:r>
            <a:endParaRPr lang="fr-FR" sz="1400" dirty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defTabSz="839602">
              <a:lnSpc>
                <a:spcPct val="150000"/>
              </a:lnSpc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d.pop_front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supprime le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1ier</a:t>
            </a:r>
            <a:r>
              <a:rPr lang="fr-FR" sz="1400" spc="-14" dirty="0" smtClean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14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1400" spc="5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defTabSz="839602">
              <a:lnSpc>
                <a:spcPct val="150000"/>
              </a:lnSpc>
            </a:pPr>
            <a:endParaRPr lang="fr-FR" sz="800" spc="5" dirty="0">
              <a:latin typeface="Lucida Console"/>
              <a:cs typeface="Lucida Console"/>
            </a:endParaRPr>
          </a:p>
          <a:p>
            <a:pPr marL="117194" defTabSz="839602">
              <a:lnSpc>
                <a:spcPct val="150000"/>
              </a:lnSpc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d.back</a:t>
            </a:r>
            <a:r>
              <a:rPr lang="fr-FR" sz="1400" dirty="0">
                <a:solidFill>
                  <a:prstClr val="black"/>
                </a:solidFill>
                <a:latin typeface="Lucida Console"/>
                <a:cs typeface="Lucida Console"/>
              </a:rPr>
              <a:t>();  </a:t>
            </a:r>
            <a:r>
              <a:rPr lang="fr-FR" sz="14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au dernier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14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d.push_back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(3);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insère des éléments (ici 3) par la fin</a:t>
            </a:r>
            <a:endParaRPr lang="fr-FR" sz="1400" dirty="0" smtClean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400" dirty="0" err="1">
                <a:solidFill>
                  <a:prstClr val="black"/>
                </a:solidFill>
                <a:latin typeface="Lucida Console"/>
                <a:cs typeface="Lucida Console"/>
              </a:rPr>
              <a:t>d</a:t>
            </a:r>
            <a:r>
              <a:rPr lang="fr-FR" sz="14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.pop_back</a:t>
            </a:r>
            <a:r>
              <a:rPr lang="fr-FR" sz="1400" dirty="0" smtClean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4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supprime le dernier</a:t>
            </a:r>
            <a:r>
              <a:rPr lang="fr-FR" sz="1400" spc="-14" dirty="0" smtClean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14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14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594085" y="1268760"/>
            <a:ext cx="4984948" cy="5040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&lt;class </a:t>
            </a:r>
            <a:r>
              <a:rPr lang="en-US" sz="2400" dirty="0" smtClean="0">
                <a:solidFill>
                  <a:schemeClr val="tx1"/>
                </a:solidFill>
              </a:rPr>
              <a:t>T&gt; </a:t>
            </a:r>
            <a:r>
              <a:rPr lang="en-US" sz="2400" dirty="0">
                <a:solidFill>
                  <a:schemeClr val="tx1"/>
                </a:solidFill>
              </a:rPr>
              <a:t>class </a:t>
            </a:r>
            <a:r>
              <a:rPr lang="en-US" sz="2400" dirty="0" err="1" smtClean="0">
                <a:solidFill>
                  <a:schemeClr val="tx1"/>
                </a:solidFill>
              </a:rPr>
              <a:t>deque</a:t>
            </a:r>
            <a:r>
              <a:rPr lang="en-US" sz="2400" dirty="0" smtClean="0">
                <a:solidFill>
                  <a:schemeClr val="tx1"/>
                </a:solidFill>
              </a:rPr>
              <a:t>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30</a:t>
            </a:fld>
            <a:endParaRPr lang="fr-FR"/>
          </a:p>
        </p:txBody>
      </p:sp>
      <p:sp>
        <p:nvSpPr>
          <p:cNvPr id="21" name="Forme libre 20"/>
          <p:cNvSpPr/>
          <p:nvPr/>
        </p:nvSpPr>
        <p:spPr>
          <a:xfrm>
            <a:off x="2255478" y="2054715"/>
            <a:ext cx="716467" cy="26871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chemeClr val="tx1"/>
            </a:solidFill>
            <a:prstDash val="solid"/>
          </a:ln>
        </p:spPr>
        <p:txBody>
          <a:bodyPr vert="horz" wrap="none" lIns="0" tIns="0" rIns="0" bIns="0" anchor="ctr" anchorCtr="0" compatLnSpc="0"/>
          <a:lstStyle/>
          <a:p>
            <a:pPr hangingPunct="0"/>
            <a:endParaRPr lang="fr-FR" sz="2200">
              <a:latin typeface="Albany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4" name="Forme libre 23"/>
          <p:cNvSpPr/>
          <p:nvPr/>
        </p:nvSpPr>
        <p:spPr>
          <a:xfrm>
            <a:off x="3688411" y="2054713"/>
            <a:ext cx="716467" cy="26871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0">
            <a:solidFill>
              <a:schemeClr val="tx1"/>
            </a:solidFill>
            <a:prstDash val="solid"/>
          </a:ln>
        </p:spPr>
        <p:txBody>
          <a:bodyPr vert="horz" wrap="none" lIns="0" tIns="0" rIns="0" bIns="0" anchor="ctr" anchorCtr="0" compatLnSpc="0"/>
          <a:lstStyle/>
          <a:p>
            <a:pPr hangingPunct="0"/>
            <a:endParaRPr lang="fr-FR" sz="2200">
              <a:latin typeface="Albany" pitchFamily="34"/>
              <a:ea typeface="HG Mincho Light J" pitchFamily="2"/>
              <a:cs typeface="Arial Unicode M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4129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STD::DEQUE&lt;T&gt; - 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776" y="1340768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deque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deque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15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push_front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14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20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premier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élément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premier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élément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2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STD::DEQUE&lt;T&gt; - 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776" y="1340768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deque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deque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15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push_front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14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20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premier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élément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lément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premier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élément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dernier é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lément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est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dq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2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32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611363" y="1700808"/>
            <a:ext cx="5544616" cy="187220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Output :</a:t>
            </a:r>
          </a:p>
          <a:p>
            <a:r>
              <a:rPr lang="fr-FR" sz="2400" dirty="0">
                <a:solidFill>
                  <a:schemeClr val="tx1"/>
                </a:solidFill>
              </a:rPr>
              <a:t>Le premier </a:t>
            </a:r>
            <a:r>
              <a:rPr lang="fr-FR" sz="2400" dirty="0" smtClean="0">
                <a:solidFill>
                  <a:schemeClr val="tx1"/>
                </a:solidFill>
              </a:rPr>
              <a:t>élément </a:t>
            </a:r>
            <a:r>
              <a:rPr lang="fr-FR" sz="2400" dirty="0">
                <a:solidFill>
                  <a:schemeClr val="tx1"/>
                </a:solidFill>
              </a:rPr>
              <a:t>est 20</a:t>
            </a:r>
          </a:p>
          <a:p>
            <a:r>
              <a:rPr lang="fr-FR" sz="2400" dirty="0">
                <a:solidFill>
                  <a:schemeClr val="tx1"/>
                </a:solidFill>
              </a:rPr>
              <a:t>Le dernier </a:t>
            </a:r>
            <a:r>
              <a:rPr lang="fr-FR" sz="2400" dirty="0" smtClean="0">
                <a:solidFill>
                  <a:schemeClr val="tx1"/>
                </a:solidFill>
              </a:rPr>
              <a:t>élément </a:t>
            </a:r>
            <a:r>
              <a:rPr lang="fr-FR" sz="2400" dirty="0">
                <a:solidFill>
                  <a:schemeClr val="tx1"/>
                </a:solidFill>
              </a:rPr>
              <a:t>est 15</a:t>
            </a:r>
          </a:p>
          <a:p>
            <a:r>
              <a:rPr lang="fr-FR" sz="2400" dirty="0">
                <a:solidFill>
                  <a:schemeClr val="tx1"/>
                </a:solidFill>
              </a:rPr>
              <a:t>Le premier </a:t>
            </a:r>
            <a:r>
              <a:rPr lang="fr-FR" sz="2400" dirty="0" smtClean="0">
                <a:solidFill>
                  <a:schemeClr val="tx1"/>
                </a:solidFill>
              </a:rPr>
              <a:t>élément </a:t>
            </a:r>
            <a:r>
              <a:rPr lang="fr-FR" sz="2400" dirty="0">
                <a:solidFill>
                  <a:schemeClr val="tx1"/>
                </a:solidFill>
              </a:rPr>
              <a:t>est 14</a:t>
            </a:r>
          </a:p>
          <a:p>
            <a:r>
              <a:rPr lang="fr-FR" sz="2400" dirty="0">
                <a:solidFill>
                  <a:schemeClr val="tx1"/>
                </a:solidFill>
              </a:rPr>
              <a:t>Le dernier </a:t>
            </a:r>
            <a:r>
              <a:rPr lang="fr-FR" sz="2400" dirty="0" smtClean="0">
                <a:solidFill>
                  <a:schemeClr val="tx1"/>
                </a:solidFill>
              </a:rPr>
              <a:t>élément </a:t>
            </a:r>
            <a:r>
              <a:rPr lang="fr-FR" sz="2400" dirty="0">
                <a:solidFill>
                  <a:schemeClr val="tx1"/>
                </a:solidFill>
              </a:rPr>
              <a:t>est 10</a:t>
            </a:r>
          </a:p>
        </p:txBody>
      </p:sp>
    </p:spTree>
    <p:extLst>
      <p:ext uri="{BB962C8B-B14F-4D97-AF65-F5344CB8AC3E}">
        <p14:creationId xmlns:p14="http://schemas.microsoft.com/office/powerpoint/2010/main" val="153712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STD::LIST&lt;T&gt;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24536"/>
          </a:xfrm>
        </p:spPr>
        <p:txBody>
          <a:bodyPr>
            <a:normAutofit fontScale="92500"/>
          </a:bodyPr>
          <a:lstStyle/>
          <a:p>
            <a:r>
              <a:rPr lang="fr-FR" sz="2000" dirty="0" smtClean="0"/>
              <a:t>List </a:t>
            </a:r>
            <a:r>
              <a:rPr lang="fr-FR" sz="2000" dirty="0"/>
              <a:t>doublement chaînée : </a:t>
            </a:r>
            <a:r>
              <a:rPr lang="fr-FR" sz="2000" dirty="0" smtClean="0"/>
              <a:t>itère </a:t>
            </a:r>
            <a:r>
              <a:rPr lang="fr-FR" sz="2000" dirty="0"/>
              <a:t>dans les deux </a:t>
            </a:r>
            <a:r>
              <a:rPr lang="fr-FR" sz="2000" dirty="0" smtClean="0"/>
              <a:t>sens =&gt; </a:t>
            </a:r>
            <a:r>
              <a:rPr lang="fr-FR" sz="2000" b="1" dirty="0" err="1" smtClean="0"/>
              <a:t>itérateur</a:t>
            </a:r>
            <a:r>
              <a:rPr lang="fr-FR" sz="2000" b="1" dirty="0" smtClean="0"/>
              <a:t> bidirectionnel</a:t>
            </a:r>
          </a:p>
          <a:p>
            <a:r>
              <a:rPr lang="fr-FR" sz="2000" dirty="0" smtClean="0"/>
              <a:t>Chaque « case » contient un élément et un pointeur sur la « case suivante » située ailleurs dans la mémoire</a:t>
            </a:r>
          </a:p>
          <a:p>
            <a:r>
              <a:rPr lang="fr-FR" sz="2000" dirty="0" smtClean="0"/>
              <a:t>Pas nécessairement </a:t>
            </a:r>
            <a:r>
              <a:rPr lang="fr-FR" sz="2000" dirty="0" err="1" smtClean="0"/>
              <a:t>contigue</a:t>
            </a:r>
            <a:r>
              <a:rPr lang="fr-FR" sz="2000" dirty="0" smtClean="0"/>
              <a:t> en mémoire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B050"/>
                </a:solidFill>
              </a:rPr>
              <a:t>!!</a:t>
            </a:r>
            <a:r>
              <a:rPr lang="fr-FR" sz="2000" dirty="0" smtClean="0"/>
              <a:t> insertion et suppression rapide de  tout </a:t>
            </a:r>
          </a:p>
          <a:p>
            <a:pPr marL="0" indent="0">
              <a:buNone/>
            </a:pPr>
            <a:r>
              <a:rPr lang="fr-FR" sz="2000" dirty="0" smtClean="0"/>
              <a:t>éléments : avantage vs </a:t>
            </a:r>
            <a:r>
              <a:rPr lang="fr-FR" sz="2000" dirty="0" err="1" smtClean="0"/>
              <a:t>vector</a:t>
            </a:r>
            <a:r>
              <a:rPr lang="fr-FR" sz="2000" dirty="0" smtClean="0"/>
              <a:t> et </a:t>
            </a:r>
            <a:r>
              <a:rPr lang="fr-FR" sz="2000" dirty="0" err="1" smtClean="0"/>
              <a:t>deque</a:t>
            </a:r>
            <a:endParaRPr lang="fr-FR" sz="2000" b="1" dirty="0"/>
          </a:p>
          <a:p>
            <a:pPr marL="0" indent="0">
              <a:buNone/>
            </a:pPr>
            <a:r>
              <a:rPr lang="fr-FR" sz="2000" b="1" dirty="0" smtClean="0">
                <a:solidFill>
                  <a:srgbClr val="FF0000"/>
                </a:solidFill>
              </a:rPr>
              <a:t>!!</a:t>
            </a:r>
            <a:r>
              <a:rPr lang="fr-FR" sz="2000" b="1" dirty="0" smtClean="0"/>
              <a:t> </a:t>
            </a:r>
            <a:r>
              <a:rPr lang="fr-FR" sz="2000" dirty="0"/>
              <a:t>p</a:t>
            </a:r>
            <a:r>
              <a:rPr lang="fr-FR" sz="2000" dirty="0" smtClean="0"/>
              <a:t>as d’</a:t>
            </a:r>
            <a:r>
              <a:rPr lang="fr-FR" sz="2000" dirty="0" err="1" smtClean="0"/>
              <a:t>itérateurs</a:t>
            </a:r>
            <a:r>
              <a:rPr lang="fr-FR" sz="2000" dirty="0" smtClean="0"/>
              <a:t> à accès direct =&gt; </a:t>
            </a:r>
          </a:p>
          <a:p>
            <a:pPr marL="0" indent="0">
              <a:buNone/>
            </a:pPr>
            <a:r>
              <a:rPr lang="fr-FR" sz="2000" dirty="0" smtClean="0"/>
              <a:t>recherche d’éléments très lentes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1600" dirty="0" smtClean="0"/>
          </a:p>
          <a:p>
            <a:pPr marL="0" indent="0">
              <a:buNone/>
            </a:pPr>
            <a:r>
              <a:rPr lang="fr-FR" sz="2400" i="1" dirty="0" smtClean="0"/>
              <a:t>Complexité :  n = taille du </a:t>
            </a:r>
            <a:r>
              <a:rPr lang="fr-FR" sz="2400" i="1" dirty="0" err="1" smtClean="0"/>
              <a:t>vector</a:t>
            </a:r>
            <a:endParaRPr lang="fr-FR" sz="2400" dirty="0" smtClean="0"/>
          </a:p>
          <a:p>
            <a:pPr marL="456830" lvl="1" indent="0">
              <a:buNone/>
            </a:pPr>
            <a:r>
              <a:rPr lang="fr-FR" sz="2000" dirty="0" smtClean="0">
                <a:solidFill>
                  <a:srgbClr val="62E739"/>
                </a:solidFill>
              </a:rPr>
              <a:t>++</a:t>
            </a:r>
            <a:r>
              <a:rPr lang="fr-FR" sz="2000" dirty="0" smtClean="0"/>
              <a:t> Insertion ou suppression en O(1)</a:t>
            </a:r>
          </a:p>
          <a:p>
            <a:pPr marL="456830" lvl="1" indent="0">
              <a:buNone/>
            </a:pPr>
            <a:r>
              <a:rPr lang="fr-FR" sz="2000" dirty="0" smtClean="0">
                <a:solidFill>
                  <a:srgbClr val="62E739"/>
                </a:solidFill>
              </a:rPr>
              <a:t>++</a:t>
            </a:r>
            <a:r>
              <a:rPr lang="fr-FR" sz="2000" dirty="0" smtClean="0"/>
              <a:t> Tri (avec sort) en O(</a:t>
            </a:r>
            <a:r>
              <a:rPr lang="fr-FR" sz="2000" dirty="0" err="1" smtClean="0"/>
              <a:t>n.Log</a:t>
            </a:r>
            <a:r>
              <a:rPr lang="fr-FR" sz="2000" dirty="0" smtClean="0"/>
              <a:t>(n))</a:t>
            </a:r>
          </a:p>
          <a:p>
            <a:pPr marL="456830" lvl="1" indent="0">
              <a:buNone/>
            </a:pPr>
            <a:r>
              <a:rPr lang="fr-FR" sz="2000" dirty="0" smtClean="0">
                <a:solidFill>
                  <a:srgbClr val="FF0000"/>
                </a:solidFill>
              </a:rPr>
              <a:t>--</a:t>
            </a:r>
            <a:r>
              <a:rPr lang="fr-FR" sz="2000" dirty="0" smtClean="0"/>
              <a:t> Recherche : O(n) en général, O(1) pour le premier et le dernier maillon</a:t>
            </a:r>
          </a:p>
          <a:p>
            <a:pPr marL="456830" lvl="1" indent="0">
              <a:buNone/>
            </a:pP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510805"/>
            <a:ext cx="4111103" cy="2052394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9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STD::LIST&lt;T&gt;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3573016"/>
            <a:ext cx="8504001" cy="3168352"/>
          </a:xfrm>
        </p:spPr>
        <p:txBody>
          <a:bodyPr>
            <a:normAutofit fontScale="70000" lnSpcReduction="20000"/>
          </a:bodyPr>
          <a:lstStyle/>
          <a:p>
            <a:pPr marL="0" indent="0" defTabSz="839602">
              <a:buNone/>
            </a:pPr>
            <a:endParaRPr lang="fr-FR" sz="20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endParaRPr lang="fr-FR" sz="2000" dirty="0" smtClean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std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::</a:t>
            </a:r>
            <a:r>
              <a:rPr lang="fr-FR" sz="2000" dirty="0" err="1">
                <a:solidFill>
                  <a:prstClr val="black"/>
                </a:solidFill>
                <a:latin typeface="Lucida Console"/>
                <a:cs typeface="Lucida Console"/>
              </a:rPr>
              <a:t>list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&lt;</a:t>
            </a:r>
            <a:r>
              <a:rPr lang="fr-FR" sz="2000" dirty="0" err="1">
                <a:solidFill>
                  <a:srgbClr val="BB2CA2"/>
                </a:solidFill>
                <a:latin typeface="Lucida Console"/>
                <a:cs typeface="Lucida Console"/>
              </a:rPr>
              <a:t>int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&gt; </a:t>
            </a:r>
            <a:r>
              <a:rPr lang="fr-FR" sz="2000" spc="5" dirty="0" err="1">
                <a:solidFill>
                  <a:prstClr val="black"/>
                </a:solidFill>
                <a:latin typeface="Lucida Console"/>
                <a:cs typeface="Lucida Console"/>
              </a:rPr>
              <a:t>lst</a:t>
            </a:r>
            <a:r>
              <a:rPr lang="fr-FR" sz="2000" spc="5" dirty="0">
                <a:solidFill>
                  <a:prstClr val="black"/>
                </a:solidFill>
                <a:latin typeface="Lucida Console"/>
                <a:cs typeface="Lucida Console"/>
              </a:rPr>
              <a:t>(</a:t>
            </a:r>
            <a:r>
              <a:rPr lang="fr-FR" sz="2000" spc="5" dirty="0">
                <a:solidFill>
                  <a:srgbClr val="272AD8"/>
                </a:solidFill>
                <a:latin typeface="Lucida Console"/>
                <a:cs typeface="Lucida Console"/>
              </a:rPr>
              <a:t>6</a:t>
            </a:r>
            <a:r>
              <a:rPr lang="fr-FR" sz="20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)</a:t>
            </a:r>
            <a:r>
              <a:rPr lang="fr-FR" sz="20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//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création d’une liste de taille 6 </a:t>
            </a:r>
            <a:endParaRPr lang="fr-FR" sz="20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endParaRPr lang="fr-FR" sz="2000" spc="5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lst.front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20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accès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au 1ier </a:t>
            </a:r>
            <a:r>
              <a:rPr lang="fr-FR" sz="20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élément</a:t>
            </a:r>
          </a:p>
          <a:p>
            <a:pPr marL="0" indent="0" defTabSz="839602">
              <a:lnSpc>
                <a:spcPct val="150000"/>
              </a:lnSpc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lst.push_front</a:t>
            </a:r>
            <a:r>
              <a:rPr lang="fr-FR" sz="2000" dirty="0" smtClean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// insère des éléments au début</a:t>
            </a:r>
            <a:endParaRPr lang="fr-FR" sz="2000" dirty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0" lvl="0" indent="0" defTabSz="839602">
              <a:lnSpc>
                <a:spcPct val="150000"/>
              </a:lnSpc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lst.pop_front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// supprime le 1ier</a:t>
            </a:r>
            <a:r>
              <a:rPr lang="fr-FR" sz="2000" spc="-14" dirty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20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2000" spc="5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defTabSz="839602">
              <a:lnSpc>
                <a:spcPct val="150000"/>
              </a:lnSpc>
            </a:pPr>
            <a:endParaRPr lang="fr-FR" sz="2000" spc="5" dirty="0">
              <a:latin typeface="Lucida Console"/>
              <a:cs typeface="Lucida Console"/>
            </a:endParaRPr>
          </a:p>
          <a:p>
            <a:pPr marL="0" indent="0" defTabSz="839602">
              <a:lnSpc>
                <a:spcPct val="150000"/>
              </a:lnSpc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lst.back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(); 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// accès au dernier </a:t>
            </a:r>
            <a:r>
              <a:rPr lang="fr-FR" sz="20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20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lnSpc>
                <a:spcPct val="150000"/>
              </a:lnSpc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lst.push_back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// insère des éléments à la </a:t>
            </a:r>
            <a:r>
              <a:rPr lang="fr-FR" sz="20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fin</a:t>
            </a:r>
            <a:endParaRPr lang="fr-FR" sz="2000" dirty="0" smtClean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0" indent="0" defTabSz="839602">
              <a:lnSpc>
                <a:spcPct val="150000"/>
              </a:lnSpc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lst.pop_back</a:t>
            </a:r>
            <a:r>
              <a:rPr lang="fr-FR" sz="20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2000" spc="5" dirty="0">
                <a:solidFill>
                  <a:srgbClr val="008400"/>
                </a:solidFill>
                <a:latin typeface="Lucida Console"/>
                <a:cs typeface="Lucida Console"/>
              </a:rPr>
              <a:t>// supprime le dernier</a:t>
            </a:r>
            <a:r>
              <a:rPr lang="fr-FR" sz="2000" spc="-14" dirty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20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2000" spc="5" dirty="0">
              <a:solidFill>
                <a:srgbClr val="008400"/>
              </a:solidFill>
              <a:latin typeface="Lucida Console"/>
              <a:cs typeface="Lucida Console"/>
            </a:endParaRPr>
          </a:p>
        </p:txBody>
      </p:sp>
      <p:grpSp>
        <p:nvGrpSpPr>
          <p:cNvPr id="61" name="Groupe 60"/>
          <p:cNvGrpSpPr/>
          <p:nvPr/>
        </p:nvGrpSpPr>
        <p:grpSpPr>
          <a:xfrm>
            <a:off x="740858" y="2196920"/>
            <a:ext cx="5487327" cy="1180838"/>
            <a:chOff x="1808297" y="1526138"/>
            <a:chExt cx="6150054" cy="2393442"/>
          </a:xfrm>
        </p:grpSpPr>
        <p:sp>
          <p:nvSpPr>
            <p:cNvPr id="5" name="Forme libre 4"/>
            <p:cNvSpPr/>
            <p:nvPr/>
          </p:nvSpPr>
          <p:spPr>
            <a:xfrm>
              <a:off x="6742191" y="1546067"/>
              <a:ext cx="944077" cy="51098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" name="Connecteur droit 5"/>
            <p:cNvSpPr/>
            <p:nvPr/>
          </p:nvSpPr>
          <p:spPr>
            <a:xfrm>
              <a:off x="6742191" y="1546067"/>
              <a:ext cx="0" cy="510985"/>
            </a:xfrm>
            <a:prstGeom prst="line">
              <a:avLst/>
            </a:pr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3" name="Forme libre 12"/>
            <p:cNvSpPr/>
            <p:nvPr/>
          </p:nvSpPr>
          <p:spPr>
            <a:xfrm>
              <a:off x="5326075" y="1545812"/>
              <a:ext cx="944077" cy="51098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4" name="Forme libre 13"/>
            <p:cNvSpPr/>
            <p:nvPr/>
          </p:nvSpPr>
          <p:spPr>
            <a:xfrm>
              <a:off x="3909959" y="1545812"/>
              <a:ext cx="944077" cy="49131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5" name="Forme libre 14"/>
            <p:cNvSpPr/>
            <p:nvPr/>
          </p:nvSpPr>
          <p:spPr>
            <a:xfrm>
              <a:off x="2332016" y="1526138"/>
              <a:ext cx="944077" cy="51098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6526581" y="2730312"/>
              <a:ext cx="1431770" cy="118926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b="1" i="1" u="none" strike="noStrike" dirty="0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back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b="1" i="1" u="none" strike="noStrike" dirty="0" err="1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push_back</a:t>
              </a:r>
              <a:endParaRPr lang="fr-FR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b="1" i="1" u="none" strike="noStrike" dirty="0" err="1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pop_back</a:t>
              </a:r>
              <a:endParaRPr lang="fr-FR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0" name="Connecteur droit 9"/>
            <p:cNvSpPr/>
            <p:nvPr/>
          </p:nvSpPr>
          <p:spPr>
            <a:xfrm>
              <a:off x="7214229" y="2039149"/>
              <a:ext cx="0" cy="489623"/>
            </a:xfrm>
            <a:prstGeom prst="line">
              <a:avLst/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cxnSp>
          <p:nvCxnSpPr>
            <p:cNvPr id="11" name="Connecteur en arc 10"/>
            <p:cNvCxnSpPr>
              <a:stCxn id="8" idx="3"/>
              <a:endCxn id="5" idx="1"/>
            </p:cNvCxnSpPr>
            <p:nvPr/>
          </p:nvCxnSpPr>
          <p:spPr>
            <a:xfrm flipH="1" flipV="1">
              <a:off x="7686268" y="1801559"/>
              <a:ext cx="272083" cy="1523387"/>
            </a:xfrm>
            <a:prstGeom prst="curvedConnector3">
              <a:avLst>
                <a:gd name="adj1" fmla="val -96507"/>
              </a:avLst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</p:cxnSp>
        <p:sp>
          <p:nvSpPr>
            <p:cNvPr id="12" name="Connecteur droit 11"/>
            <p:cNvSpPr/>
            <p:nvPr/>
          </p:nvSpPr>
          <p:spPr>
            <a:xfrm>
              <a:off x="2493844" y="2039149"/>
              <a:ext cx="0" cy="489623"/>
            </a:xfrm>
            <a:prstGeom prst="line">
              <a:avLst/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1808298" y="2730313"/>
              <a:ext cx="1590856" cy="118926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front</a:t>
              </a:r>
              <a:endParaRPr lang="fr-FR" b="1" i="1" u="none" strike="noStrike" dirty="0" smtClean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b="1" i="1" u="none" strike="noStrike" dirty="0" err="1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push_front</a:t>
              </a:r>
              <a:endParaRPr lang="fr-FR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b="1" i="1" u="none" strike="noStrike" dirty="0" err="1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pop_front</a:t>
              </a:r>
              <a:endParaRPr lang="fr-FR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cxnSp>
          <p:nvCxnSpPr>
            <p:cNvPr id="17" name="Connecteur en arc 16"/>
            <p:cNvCxnSpPr>
              <a:stCxn id="16" idx="1"/>
              <a:endCxn id="15" idx="3"/>
            </p:cNvCxnSpPr>
            <p:nvPr/>
          </p:nvCxnSpPr>
          <p:spPr>
            <a:xfrm rot="10800000" flipH="1">
              <a:off x="1808297" y="1781631"/>
              <a:ext cx="523717" cy="1543316"/>
            </a:xfrm>
            <a:prstGeom prst="curvedConnector3">
              <a:avLst>
                <a:gd name="adj1" fmla="val -50137"/>
              </a:avLst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</p:cxnSp>
        <p:cxnSp>
          <p:nvCxnSpPr>
            <p:cNvPr id="28" name="Connecteur droit avec flèche 27"/>
            <p:cNvCxnSpPr/>
            <p:nvPr/>
          </p:nvCxnSpPr>
          <p:spPr>
            <a:xfrm>
              <a:off x="3269371" y="1638226"/>
              <a:ext cx="633866" cy="942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>
              <a:off x="6288952" y="1628800"/>
              <a:ext cx="472039" cy="942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 flipH="1">
              <a:off x="3276093" y="1904791"/>
              <a:ext cx="62714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 flipH="1" flipV="1">
              <a:off x="4854036" y="1904791"/>
              <a:ext cx="472040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 flipH="1" flipV="1">
              <a:off x="6270152" y="1890861"/>
              <a:ext cx="472039" cy="1393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>
              <a:off x="4854036" y="1653071"/>
              <a:ext cx="47203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/>
          <p:cNvSpPr txBox="1"/>
          <p:nvPr/>
        </p:nvSpPr>
        <p:spPr>
          <a:xfrm>
            <a:off x="6588224" y="2123661"/>
            <a:ext cx="24443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Itérateur</a:t>
            </a:r>
            <a:r>
              <a:rPr lang="fr-FR" sz="2800" dirty="0" smtClean="0"/>
              <a:t> bidirectionnel</a:t>
            </a:r>
          </a:p>
          <a:p>
            <a:endParaRPr lang="fr-FR" sz="28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611560" y="1340768"/>
            <a:ext cx="7992888" cy="5040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&lt;class </a:t>
            </a:r>
            <a:r>
              <a:rPr lang="en-US" sz="2400" dirty="0" smtClean="0">
                <a:solidFill>
                  <a:schemeClr val="tx1"/>
                </a:solidFill>
              </a:rPr>
              <a:t>T </a:t>
            </a:r>
            <a:r>
              <a:rPr lang="en-US" sz="2400" dirty="0">
                <a:solidFill>
                  <a:schemeClr val="tx1"/>
                </a:solidFill>
              </a:rPr>
              <a:t>&gt; class </a:t>
            </a:r>
            <a:r>
              <a:rPr lang="en-US" sz="2400" dirty="0" smtClean="0">
                <a:solidFill>
                  <a:schemeClr val="tx1"/>
                </a:solidFill>
              </a:rPr>
              <a:t>list;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64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60120"/>
          </a:xfrm>
        </p:spPr>
        <p:txBody>
          <a:bodyPr/>
          <a:lstStyle/>
          <a:p>
            <a:r>
              <a:rPr lang="fr-FR" dirty="0" smtClean="0"/>
              <a:t>STD::LIST&lt;T&gt; - 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96752"/>
            <a:ext cx="8496944" cy="5390059"/>
          </a:xfrm>
        </p:spPr>
        <p:txBody>
          <a:bodyPr>
            <a:normAutofit fontScale="62500" lnSpcReduction="20000"/>
          </a:bodyPr>
          <a:lstStyle/>
          <a:p>
            <a:pPr marL="0" lvl="0" indent="0" defTabSz="839602">
              <a:lnSpc>
                <a:spcPts val="932"/>
              </a:lnSpc>
              <a:spcBef>
                <a:spcPts val="0"/>
              </a:spcBef>
              <a:buNone/>
            </a:pPr>
            <a:endParaRPr lang="fr-FR" sz="1500" dirty="0">
              <a:solidFill>
                <a:prstClr val="black"/>
              </a:solidFill>
              <a:latin typeface="Lucida Console" panose="020B0609040504020204" pitchFamily="49" charset="0"/>
              <a:cs typeface="Lucida Console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25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2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création d’une liste</a:t>
            </a:r>
          </a:p>
          <a:p>
            <a:pPr marL="0" indent="0">
              <a:buNone/>
            </a:pPr>
            <a:r>
              <a:rPr lang="fr-FR" sz="25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 //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On remplit la liste</a:t>
            </a: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25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5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25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6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25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7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enleve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le dernier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element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et supprime le7 </a:t>
            </a: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 //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utilisation d’un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itérateur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pour parcourir la liste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lst</a:t>
            </a:r>
            <a:endParaRPr lang="fr-FR" sz="25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en-US" sz="25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for</a:t>
            </a:r>
            <a:r>
              <a:rPr lang="en-US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en-US" sz="25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&gt;::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iterator it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en-US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it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!=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en-US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++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</a:t>
            </a:r>
            <a:endParaRPr lang="en-US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 "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"\n"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Afficher le premier et dernier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element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"Premier élément : "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"Dernier élément : "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  return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78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60120"/>
          </a:xfrm>
        </p:spPr>
        <p:txBody>
          <a:bodyPr/>
          <a:lstStyle/>
          <a:p>
            <a:r>
              <a:rPr lang="fr-FR" dirty="0" smtClean="0"/>
              <a:t>STD::LIST&lt;T&gt; - 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96752"/>
            <a:ext cx="8496944" cy="5390059"/>
          </a:xfrm>
        </p:spPr>
        <p:txBody>
          <a:bodyPr>
            <a:normAutofit fontScale="62500" lnSpcReduction="20000"/>
          </a:bodyPr>
          <a:lstStyle/>
          <a:p>
            <a:pPr marL="0" lvl="0" indent="0" defTabSz="839602">
              <a:lnSpc>
                <a:spcPts val="932"/>
              </a:lnSpc>
              <a:spcBef>
                <a:spcPts val="0"/>
              </a:spcBef>
              <a:buNone/>
            </a:pPr>
            <a:endParaRPr lang="fr-FR" sz="1500" dirty="0">
              <a:solidFill>
                <a:prstClr val="black"/>
              </a:solidFill>
              <a:latin typeface="Lucida Console" panose="020B0609040504020204" pitchFamily="49" charset="0"/>
              <a:cs typeface="Lucida Console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25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fr-FR" sz="25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</a:t>
            </a:r>
          </a:p>
          <a:p>
            <a:pPr marL="0" indent="0">
              <a:buNone/>
            </a:pPr>
            <a:r>
              <a:rPr lang="fr-FR" sz="25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2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création d’une liste</a:t>
            </a:r>
          </a:p>
          <a:p>
            <a:pPr marL="0" indent="0">
              <a:buNone/>
            </a:pPr>
            <a:r>
              <a:rPr lang="fr-FR" sz="25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 //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On remplit la liste</a:t>
            </a: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25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5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25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6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25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7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pop_back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enleve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le dernier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element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et supprime le7 </a:t>
            </a: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 //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utilisation d’un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itérateur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pour parcourir la liste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lst</a:t>
            </a:r>
            <a:endParaRPr lang="fr-FR" sz="25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en-US" sz="25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for</a:t>
            </a:r>
            <a:r>
              <a:rPr lang="en-US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en-US" sz="25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&gt;::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iterator it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en-US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it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!=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en-US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();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++</a:t>
            </a:r>
            <a:r>
              <a:rPr lang="en-US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en-US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</a:t>
            </a:r>
            <a:endParaRPr lang="en-US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 "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"\n"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Afficher le premier et dernier </a:t>
            </a:r>
            <a:r>
              <a:rPr lang="fr-FR" sz="25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element</a:t>
            </a:r>
            <a:r>
              <a:rPr lang="fr-FR" sz="25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"Premier élément : "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front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"Dernier élément : "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lst</a:t>
            </a:r>
            <a:r>
              <a:rPr lang="fr-FR" sz="25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back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25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  return</a:t>
            </a:r>
            <a:r>
              <a:rPr lang="fr-FR" sz="25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25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2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25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25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36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611363" y="1700808"/>
            <a:ext cx="5544616" cy="187220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Output :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5 </a:t>
            </a:r>
            <a:r>
              <a:rPr lang="fr-FR" sz="2400" dirty="0">
                <a:solidFill>
                  <a:schemeClr val="tx1"/>
                </a:solidFill>
              </a:rPr>
              <a:t>6</a:t>
            </a:r>
          </a:p>
          <a:p>
            <a:r>
              <a:rPr lang="fr-FR" sz="2400" dirty="0">
                <a:solidFill>
                  <a:schemeClr val="tx1"/>
                </a:solidFill>
              </a:rPr>
              <a:t>Premier élément : 5</a:t>
            </a:r>
          </a:p>
          <a:p>
            <a:r>
              <a:rPr lang="fr-FR" sz="2400" dirty="0">
                <a:solidFill>
                  <a:schemeClr val="tx1"/>
                </a:solidFill>
              </a:rPr>
              <a:t>Dernier élément : 6</a:t>
            </a:r>
          </a:p>
          <a:p>
            <a:endParaRPr lang="fr-FR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1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dirty="0" smtClean="0"/>
              <a:t>Initialisation/Copie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6805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Liste </a:t>
            </a:r>
            <a:r>
              <a:rPr lang="fr-FR" sz="2000" dirty="0" smtClean="0"/>
              <a:t>d’initialisation depuis C++11</a:t>
            </a:r>
            <a:endParaRPr lang="fr-FR" sz="2000" dirty="0" smtClean="0"/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deque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mots1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frogurt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"est"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"aussi"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"maudit"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{1,2,3,4,5};</a:t>
            </a: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{1,2,3,4,5};</a:t>
            </a:r>
          </a:p>
          <a:p>
            <a:pPr marL="0" indent="0">
              <a:buNone/>
            </a:pPr>
            <a:endParaRPr lang="fr-FR" sz="1600" b="1" dirty="0">
              <a:solidFill>
                <a:srgbClr val="00008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/>
              <a:t>Copier </a:t>
            </a:r>
            <a:r>
              <a:rPr lang="fr-FR" sz="2000" dirty="0" smtClean="0"/>
              <a:t>une </a:t>
            </a:r>
            <a:r>
              <a:rPr lang="fr-FR" sz="2000" dirty="0"/>
              <a:t>séquence d’éléments </a:t>
            </a:r>
            <a:r>
              <a:rPr lang="fr-FR" sz="2000" dirty="0" smtClean="0"/>
              <a:t>à partir d’un autre vecteur</a:t>
            </a:r>
            <a:endParaRPr lang="fr-FR" sz="2000" dirty="0"/>
          </a:p>
          <a:p>
            <a:pPr marL="0" indent="0">
              <a:buNone/>
            </a:pP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deque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mots2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mots1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mots1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Font typeface="Wingdings" panose="05000000000000000000" pitchFamily="2" charset="2"/>
              <a:buChar char="§"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Copier les éléments d’un autre vecteur</a:t>
            </a:r>
          </a:p>
          <a:p>
            <a:pPr marL="0" indent="0">
              <a:buNone/>
            </a:pP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(v);</a:t>
            </a:r>
          </a:p>
          <a:p>
            <a:pPr marL="0" indent="0"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sz="2000" dirty="0" smtClean="0"/>
              <a:t>Initialiser avec une même valeur dans une taille donnée</a:t>
            </a:r>
            <a:endParaRPr lang="fr-FR" sz="2000" dirty="0" smtClean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list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mots3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5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"Mo"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62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Fonctions membres communes à </a:t>
            </a:r>
            <a:r>
              <a:rPr lang="fr-FR" dirty="0" err="1" smtClean="0"/>
              <a:t>vector</a:t>
            </a:r>
            <a:r>
              <a:rPr lang="fr-FR" dirty="0" smtClean="0"/>
              <a:t>, </a:t>
            </a:r>
            <a:r>
              <a:rPr lang="fr-FR" dirty="0" err="1" smtClean="0"/>
              <a:t>deque</a:t>
            </a:r>
            <a:r>
              <a:rPr lang="fr-FR" dirty="0" smtClean="0"/>
              <a:t>, </a:t>
            </a:r>
            <a:r>
              <a:rPr lang="fr-FR" dirty="0" err="1" smtClean="0"/>
              <a:t>list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340768"/>
            <a:ext cx="8784976" cy="5184576"/>
          </a:xfrm>
        </p:spPr>
        <p:txBody>
          <a:bodyPr>
            <a:normAutofit/>
          </a:bodyPr>
          <a:lstStyle/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endParaRPr lang="fr-FR" sz="2000" dirty="0" smtClean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800" b="1" dirty="0" smtClean="0">
                <a:solidFill>
                  <a:prstClr val="black"/>
                </a:solidFill>
                <a:cs typeface="Lucida Console"/>
              </a:rPr>
              <a:t>Modificateurs </a:t>
            </a:r>
            <a:r>
              <a:rPr lang="fr-FR" sz="2000" dirty="0" smtClean="0">
                <a:solidFill>
                  <a:prstClr val="black"/>
                </a:solidFill>
                <a:latin typeface="Lucida Console"/>
                <a:cs typeface="Lucida Console"/>
              </a:rPr>
              <a:t>: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dirty="0" smtClean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dirty="0" smtClean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clear</a:t>
            </a:r>
            <a:r>
              <a:rPr lang="fr-FR" sz="17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700" dirty="0" smtClean="0">
                <a:solidFill>
                  <a:prstClr val="black"/>
                </a:solidFill>
                <a:latin typeface="Lucida Console"/>
                <a:cs typeface="Lucida Console"/>
              </a:rPr>
              <a:t>       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taille du tableau est nulle</a:t>
            </a:r>
            <a:r>
              <a:rPr lang="fr-FR" sz="17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endParaRPr lang="fr-FR" sz="1700" spc="5" dirty="0" smtClean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</a:t>
            </a:r>
            <a:r>
              <a:rPr lang="fr-FR" sz="1700" dirty="0" smtClean="0">
                <a:solidFill>
                  <a:prstClr val="black"/>
                </a:solidFill>
                <a:latin typeface="Lucida Console"/>
                <a:cs typeface="Lucida Console"/>
              </a:rPr>
              <a:t>insert();        </a:t>
            </a:r>
            <a:r>
              <a:rPr lang="fr-FR" sz="1700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700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insere</a:t>
            </a:r>
            <a:r>
              <a:rPr lang="fr-FR" sz="1700" dirty="0" smtClean="0">
                <a:solidFill>
                  <a:srgbClr val="008400"/>
                </a:solidFill>
                <a:latin typeface="Lucida Console"/>
                <a:cs typeface="Lucida Console"/>
              </a:rPr>
              <a:t> des </a:t>
            </a:r>
            <a:r>
              <a:rPr lang="fr-FR" sz="1700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endParaRPr lang="fr-FR" sz="1700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 </a:t>
            </a:r>
            <a:r>
              <a:rPr lang="fr-FR" sz="1700" spc="5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erase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();        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efface des </a:t>
            </a:r>
            <a:r>
              <a:rPr lang="fr-FR" sz="17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endParaRPr lang="fr-FR" sz="1700" spc="5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 </a:t>
            </a:r>
            <a:r>
              <a:rPr lang="fr-FR" sz="1700" spc="5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emplace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();      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construit des </a:t>
            </a:r>
            <a:r>
              <a:rPr lang="fr-FR" sz="17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en mémoire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</a:t>
            </a:r>
            <a:r>
              <a:rPr lang="fr-FR" sz="1700" spc="5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emplace_front</a:t>
            </a:r>
            <a:r>
              <a:rPr lang="fr-FR" sz="1700" spc="5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700" spc="5" dirty="0">
                <a:solidFill>
                  <a:srgbClr val="008400"/>
                </a:solidFill>
                <a:latin typeface="Lucida Console"/>
                <a:cs typeface="Lucida Console"/>
              </a:rPr>
              <a:t>// construit des </a:t>
            </a:r>
            <a:r>
              <a:rPr lang="fr-FR" sz="17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r>
              <a:rPr lang="fr-FR" sz="1700" spc="5" dirty="0">
                <a:solidFill>
                  <a:srgbClr val="008400"/>
                </a:solidFill>
                <a:latin typeface="Lucida Console"/>
                <a:cs typeface="Lucida Console"/>
              </a:rPr>
              <a:t> en place au </a:t>
            </a:r>
            <a:r>
              <a:rPr lang="fr-FR" sz="17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debut</a:t>
            </a:r>
            <a:endParaRPr lang="fr-FR" sz="17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</a:t>
            </a:r>
            <a:r>
              <a:rPr lang="fr-FR" sz="1700" spc="5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emplace_back</a:t>
            </a:r>
            <a:r>
              <a:rPr lang="fr-FR" sz="1700" spc="5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700" spc="5" dirty="0">
                <a:solidFill>
                  <a:srgbClr val="008400"/>
                </a:solidFill>
                <a:latin typeface="Lucida Console"/>
                <a:cs typeface="Lucida Console"/>
              </a:rPr>
              <a:t>construit des </a:t>
            </a:r>
            <a:r>
              <a:rPr lang="fr-FR" sz="17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r>
              <a:rPr lang="fr-FR" sz="1700" spc="5" dirty="0">
                <a:solidFill>
                  <a:srgbClr val="008400"/>
                </a:solidFill>
                <a:latin typeface="Lucida Console"/>
                <a:cs typeface="Lucida Console"/>
              </a:rPr>
              <a:t> en place a la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fin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</a:t>
            </a:r>
            <a:r>
              <a:rPr lang="fr-FR" sz="17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resize</a:t>
            </a:r>
            <a:r>
              <a:rPr lang="fr-FR" sz="1700" dirty="0" smtClean="0">
                <a:solidFill>
                  <a:prstClr val="black"/>
                </a:solidFill>
                <a:latin typeface="Lucida Console"/>
                <a:cs typeface="Lucida Console"/>
              </a:rPr>
              <a:t>();       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modifie le nombre d’</a:t>
            </a:r>
            <a:r>
              <a:rPr lang="fr-FR" sz="17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stockes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1700" spc="5" dirty="0">
                <a:solidFill>
                  <a:srgbClr val="008400"/>
                </a:solidFill>
                <a:latin typeface="Lucida Console"/>
                <a:cs typeface="Lucida Console"/>
              </a:rPr>
              <a:t>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 </a:t>
            </a:r>
            <a:r>
              <a:rPr lang="fr-FR" sz="17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swap();          </a:t>
            </a:r>
            <a:r>
              <a:rPr lang="fr-FR" sz="17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permute les contenus</a:t>
            </a:r>
            <a:endParaRPr lang="fr-FR" sz="17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6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Fonctions membres </a:t>
            </a:r>
            <a:r>
              <a:rPr lang="fr-FR" dirty="0"/>
              <a:t>communes à </a:t>
            </a:r>
            <a:r>
              <a:rPr lang="fr-FR" dirty="0" err="1"/>
              <a:t>vector</a:t>
            </a:r>
            <a:r>
              <a:rPr lang="fr-FR" dirty="0"/>
              <a:t>, </a:t>
            </a:r>
            <a:r>
              <a:rPr lang="fr-FR" dirty="0" err="1"/>
              <a:t>deque</a:t>
            </a:r>
            <a:r>
              <a:rPr lang="fr-FR" dirty="0"/>
              <a:t>, </a:t>
            </a:r>
            <a:r>
              <a:rPr lang="fr-FR" dirty="0" err="1"/>
              <a:t>list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600204"/>
            <a:ext cx="8712968" cy="4525963"/>
          </a:xfrm>
        </p:spPr>
        <p:txBody>
          <a:bodyPr>
            <a:normAutofit/>
          </a:bodyPr>
          <a:lstStyle/>
          <a:p>
            <a:pPr marL="0" indent="0" defTabSz="839602">
              <a:buNone/>
            </a:pPr>
            <a:r>
              <a:rPr lang="fr-FR" sz="2800" b="1" dirty="0" smtClean="0">
                <a:solidFill>
                  <a:prstClr val="black"/>
                </a:solidFill>
                <a:cs typeface="Lucida Console"/>
              </a:rPr>
              <a:t>Capacité :</a:t>
            </a:r>
            <a:endParaRPr lang="fr-FR" sz="2800" b="1" spc="5" dirty="0">
              <a:solidFill>
                <a:srgbClr val="008400"/>
              </a:solidFill>
              <a:cs typeface="Lucida Console"/>
            </a:endParaRPr>
          </a:p>
          <a:p>
            <a:pPr marL="0" indent="0" defTabSz="839602">
              <a:buNone/>
            </a:pPr>
            <a:r>
              <a:rPr lang="fr-FR" sz="1600" dirty="0">
                <a:solidFill>
                  <a:prstClr val="black"/>
                </a:solidFill>
                <a:latin typeface="Lucida Console"/>
                <a:cs typeface="Lucida Console"/>
              </a:rPr>
              <a:t>- </a:t>
            </a:r>
            <a:r>
              <a:rPr lang="fr-FR" sz="1600" dirty="0" err="1">
                <a:solidFill>
                  <a:prstClr val="black"/>
                </a:solidFill>
                <a:latin typeface="Lucida Console"/>
                <a:cs typeface="Lucida Console"/>
              </a:rPr>
              <a:t>max_size</a:t>
            </a:r>
            <a:r>
              <a:rPr lang="fr-FR" sz="16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600" spc="5" dirty="0">
                <a:solidFill>
                  <a:srgbClr val="008400"/>
                </a:solidFill>
                <a:latin typeface="Lucida Console"/>
                <a:cs typeface="Lucida Console"/>
              </a:rPr>
              <a:t>// retourne le plus grand nombre possible d’</a:t>
            </a:r>
            <a:r>
              <a:rPr lang="fr-FR" sz="16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</a:t>
            </a:r>
            <a:endParaRPr lang="fr-FR" sz="1600" spc="5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r>
              <a:rPr lang="fr-FR" sz="1600" spc="5" dirty="0">
                <a:solidFill>
                  <a:prstClr val="black"/>
                </a:solidFill>
                <a:latin typeface="Lucida Console"/>
                <a:cs typeface="Lucida Console"/>
              </a:rPr>
              <a:t>- size(); </a:t>
            </a:r>
            <a:r>
              <a:rPr lang="fr-FR" sz="16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  </a:t>
            </a:r>
            <a:r>
              <a:rPr lang="fr-FR" sz="16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600" spc="5" dirty="0">
                <a:solidFill>
                  <a:srgbClr val="008400"/>
                </a:solidFill>
                <a:latin typeface="Lucida Console"/>
                <a:cs typeface="Lucida Console"/>
              </a:rPr>
              <a:t>donne la taille du tableau</a:t>
            </a:r>
            <a:endParaRPr lang="fr-FR" sz="1600" spc="5" dirty="0">
              <a:solidFill>
                <a:prstClr val="black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r>
              <a:rPr lang="fr-FR" sz="16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- </a:t>
            </a:r>
            <a:r>
              <a:rPr lang="fr-FR" sz="1600" spc="5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empty</a:t>
            </a:r>
            <a:r>
              <a:rPr lang="fr-FR" sz="1600" spc="5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6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 </a:t>
            </a:r>
            <a:r>
              <a:rPr lang="fr-FR" sz="16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 </a:t>
            </a:r>
            <a:r>
              <a:rPr lang="fr-FR" sz="16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verifie</a:t>
            </a:r>
            <a:r>
              <a:rPr lang="fr-FR" sz="1600" spc="5" dirty="0">
                <a:solidFill>
                  <a:srgbClr val="008400"/>
                </a:solidFill>
                <a:latin typeface="Lucida Console"/>
                <a:cs typeface="Lucida Console"/>
              </a:rPr>
              <a:t> si le conteneur est vide </a:t>
            </a:r>
            <a:endParaRPr lang="fr-FR" sz="16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endParaRPr lang="fr-FR" sz="16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r>
              <a:rPr lang="fr-FR" sz="1600" spc="5" dirty="0" smtClean="0">
                <a:latin typeface="Lucida Console"/>
                <a:cs typeface="Lucida Console"/>
              </a:rPr>
              <a:t>Pour </a:t>
            </a:r>
            <a:r>
              <a:rPr lang="fr-FR" sz="1600" spc="5" dirty="0" err="1">
                <a:latin typeface="Lucida Console"/>
                <a:cs typeface="Lucida Console"/>
              </a:rPr>
              <a:t>d</a:t>
            </a:r>
            <a:r>
              <a:rPr lang="fr-FR" sz="1600" spc="5" dirty="0" err="1" smtClean="0">
                <a:latin typeface="Lucida Console"/>
                <a:cs typeface="Lucida Console"/>
              </a:rPr>
              <a:t>eque</a:t>
            </a:r>
            <a:r>
              <a:rPr lang="fr-FR" sz="1600" spc="5" dirty="0" smtClean="0">
                <a:latin typeface="Lucida Console"/>
                <a:cs typeface="Lucida Console"/>
              </a:rPr>
              <a:t> et </a:t>
            </a:r>
            <a:r>
              <a:rPr lang="fr-FR" sz="1600" spc="5" dirty="0" err="1" smtClean="0">
                <a:latin typeface="Lucida Console"/>
                <a:cs typeface="Lucida Console"/>
              </a:rPr>
              <a:t>vector</a:t>
            </a:r>
            <a:r>
              <a:rPr lang="fr-FR" sz="1600" spc="5" dirty="0" smtClean="0">
                <a:latin typeface="Lucida Console"/>
                <a:cs typeface="Lucida Console"/>
              </a:rPr>
              <a:t> :</a:t>
            </a:r>
            <a:endParaRPr lang="fr-FR" sz="1600" spc="5" dirty="0">
              <a:latin typeface="Lucida Console"/>
              <a:cs typeface="Lucida Console"/>
            </a:endParaRPr>
          </a:p>
          <a:p>
            <a:pPr defTabSz="839602">
              <a:buFontTx/>
              <a:buChar char="-"/>
            </a:pPr>
            <a:r>
              <a:rPr lang="fr-FR" sz="1600" spc="5" dirty="0" err="1" smtClean="0">
                <a:latin typeface="Lucida Console"/>
                <a:cs typeface="Lucida Console"/>
              </a:rPr>
              <a:t>shrink_to_fit</a:t>
            </a:r>
            <a:r>
              <a:rPr lang="fr-FR" sz="1600" spc="5" dirty="0" smtClean="0">
                <a:latin typeface="Lucida Console"/>
                <a:cs typeface="Lucida Console"/>
              </a:rPr>
              <a:t>() </a:t>
            </a:r>
            <a:r>
              <a:rPr lang="fr-FR" sz="16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réduit </a:t>
            </a:r>
            <a:r>
              <a:rPr lang="fr-FR" sz="1600" spc="5" dirty="0">
                <a:solidFill>
                  <a:srgbClr val="008400"/>
                </a:solidFill>
                <a:latin typeface="Lucida Console"/>
                <a:cs typeface="Lucida Console"/>
              </a:rPr>
              <a:t>l'utilisation de la mémoire en libérant la mémoire </a:t>
            </a:r>
            <a:r>
              <a:rPr lang="fr-FR" sz="16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inutilisée </a:t>
            </a:r>
            <a:r>
              <a:rPr lang="fr-FR" sz="1600" spc="5" dirty="0">
                <a:solidFill>
                  <a:srgbClr val="008400"/>
                </a:solidFill>
                <a:latin typeface="Lucida Console"/>
                <a:cs typeface="Lucida Console"/>
              </a:rPr>
              <a:t>(C++11</a:t>
            </a:r>
            <a:r>
              <a:rPr lang="fr-FR" sz="16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)</a:t>
            </a:r>
          </a:p>
          <a:p>
            <a:pPr defTabSz="839602">
              <a:buFontTx/>
              <a:buChar char="-"/>
            </a:pPr>
            <a:endParaRPr lang="fr-FR" sz="1600" spc="5" dirty="0" smtClean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r>
              <a:rPr lang="fr-FR" sz="1600" spc="5" dirty="0" smtClean="0">
                <a:latin typeface="Lucida Console"/>
                <a:cs typeface="Lucida Console"/>
              </a:rPr>
              <a:t>Pour </a:t>
            </a:r>
            <a:r>
              <a:rPr lang="fr-FR" sz="1600" spc="5" dirty="0" err="1" smtClean="0">
                <a:latin typeface="Lucida Console"/>
                <a:cs typeface="Lucida Console"/>
              </a:rPr>
              <a:t>vector</a:t>
            </a:r>
            <a:r>
              <a:rPr lang="fr-FR" sz="1600" spc="5" dirty="0" smtClean="0">
                <a:latin typeface="Lucida Console"/>
                <a:cs typeface="Lucida Console"/>
              </a:rPr>
              <a:t> :</a:t>
            </a:r>
            <a:endParaRPr lang="fr-FR" sz="1600" spc="5" dirty="0">
              <a:latin typeface="Lucida Console"/>
              <a:cs typeface="Lucida Console"/>
            </a:endParaRPr>
          </a:p>
          <a:p>
            <a:pPr marL="0" indent="0" defTabSz="839602">
              <a:buNone/>
            </a:pPr>
            <a:r>
              <a:rPr lang="fr-FR" sz="1600" spc="5" dirty="0" smtClean="0">
                <a:latin typeface="Lucida Console"/>
                <a:cs typeface="Lucida Console"/>
              </a:rPr>
              <a:t>- </a:t>
            </a:r>
            <a:r>
              <a:rPr lang="fr-FR" sz="1600" spc="5" dirty="0" err="1" smtClean="0">
                <a:latin typeface="Lucida Console"/>
                <a:cs typeface="Lucida Console"/>
              </a:rPr>
              <a:t>reserve</a:t>
            </a:r>
            <a:r>
              <a:rPr lang="fr-FR" sz="1600" spc="5" dirty="0" smtClean="0">
                <a:latin typeface="Lucida Console"/>
                <a:cs typeface="Lucida Console"/>
              </a:rPr>
              <a:t>()  </a:t>
            </a:r>
            <a:r>
              <a:rPr lang="fr-FR" sz="16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réserve </a:t>
            </a:r>
            <a:r>
              <a:rPr lang="fr-FR" sz="1600" spc="5" dirty="0">
                <a:solidFill>
                  <a:srgbClr val="008400"/>
                </a:solidFill>
                <a:latin typeface="Lucida Console"/>
                <a:cs typeface="Lucida Console"/>
              </a:rPr>
              <a:t>de l'espace mémoire</a:t>
            </a:r>
          </a:p>
          <a:p>
            <a:pPr marL="0" indent="0" defTabSz="839602">
              <a:buNone/>
            </a:pPr>
            <a:r>
              <a:rPr lang="fr-FR" sz="1600" spc="5" dirty="0" smtClean="0">
                <a:latin typeface="Lucida Console"/>
                <a:cs typeface="Lucida Console"/>
              </a:rPr>
              <a:t>- </a:t>
            </a:r>
            <a:r>
              <a:rPr lang="fr-FR" sz="1600" spc="5" dirty="0" err="1" smtClean="0">
                <a:latin typeface="Lucida Console"/>
                <a:cs typeface="Lucida Console"/>
              </a:rPr>
              <a:t>capacity</a:t>
            </a:r>
            <a:r>
              <a:rPr lang="fr-FR" sz="1600" spc="5" dirty="0" smtClean="0">
                <a:latin typeface="Lucida Console"/>
                <a:cs typeface="Lucida Console"/>
              </a:rPr>
              <a:t>() </a:t>
            </a:r>
            <a:r>
              <a:rPr lang="fr-FR" sz="16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renvoie </a:t>
            </a:r>
            <a:r>
              <a:rPr lang="fr-FR" sz="1600" spc="5" dirty="0">
                <a:solidFill>
                  <a:srgbClr val="008400"/>
                </a:solidFill>
                <a:latin typeface="Lucida Console"/>
                <a:cs typeface="Lucida Console"/>
              </a:rPr>
              <a:t>le nombre d'éléments qui peuvent être contenus dans l'espace mémoire actuellement alloué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112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Vue générale de la STL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595929"/>
            <a:ext cx="8640960" cy="478539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FR" sz="2400" b="1" dirty="0" smtClean="0"/>
              <a:t>Principaux concepts mis en œuvre par la STL</a:t>
            </a:r>
          </a:p>
          <a:p>
            <a:pPr lvl="1">
              <a:lnSpc>
                <a:spcPct val="110000"/>
              </a:lnSpc>
            </a:pPr>
            <a:r>
              <a:rPr lang="fr-FR" sz="2000" b="1" dirty="0" smtClean="0"/>
              <a:t>Les conteneurs </a:t>
            </a:r>
            <a:r>
              <a:rPr lang="fr-FR" sz="2000" dirty="0" smtClean="0"/>
              <a:t>: objets </a:t>
            </a:r>
            <a:r>
              <a:rPr lang="fr-FR" sz="2000" dirty="0"/>
              <a:t>pour contenir d’autres </a:t>
            </a:r>
            <a:r>
              <a:rPr lang="fr-FR" sz="2000" dirty="0" smtClean="0"/>
              <a:t>objets (</a:t>
            </a:r>
            <a:r>
              <a:rPr lang="fr-FR" sz="2000" dirty="0" err="1" smtClean="0"/>
              <a:t>vector</a:t>
            </a:r>
            <a:r>
              <a:rPr lang="fr-FR" sz="2000" dirty="0" smtClean="0"/>
              <a:t>, </a:t>
            </a:r>
            <a:r>
              <a:rPr lang="fr-FR" sz="2000" dirty="0" err="1" smtClean="0"/>
              <a:t>list</a:t>
            </a:r>
            <a:r>
              <a:rPr lang="fr-FR" sz="2000" dirty="0" smtClean="0"/>
              <a:t>, </a:t>
            </a:r>
            <a:r>
              <a:rPr lang="fr-FR" sz="2000" dirty="0" err="1" smtClean="0"/>
              <a:t>map</a:t>
            </a:r>
            <a:r>
              <a:rPr lang="fr-FR" sz="2000" dirty="0" smtClean="0"/>
              <a:t>, set, queue, </a:t>
            </a:r>
            <a:r>
              <a:rPr lang="fr-FR" sz="2000" dirty="0" err="1" smtClean="0"/>
              <a:t>stack</a:t>
            </a:r>
            <a:r>
              <a:rPr lang="fr-FR" sz="2000" dirty="0" smtClean="0"/>
              <a:t>, … )</a:t>
            </a:r>
          </a:p>
          <a:p>
            <a:pPr lvl="1">
              <a:lnSpc>
                <a:spcPct val="110000"/>
              </a:lnSpc>
            </a:pPr>
            <a:r>
              <a:rPr lang="fr-FR" sz="2000" b="1" dirty="0" smtClean="0"/>
              <a:t>Les </a:t>
            </a:r>
            <a:r>
              <a:rPr lang="fr-FR" sz="2000" b="1" dirty="0" err="1" smtClean="0"/>
              <a:t>itérateurs</a:t>
            </a:r>
            <a:r>
              <a:rPr lang="fr-FR" sz="2000" b="1" dirty="0" smtClean="0"/>
              <a:t> </a:t>
            </a:r>
            <a:r>
              <a:rPr lang="fr-FR" sz="2000" dirty="0" smtClean="0"/>
              <a:t>: une abstraction des pointeurs pour parcourir les conteneurs et accéder aux données</a:t>
            </a:r>
          </a:p>
          <a:p>
            <a:pPr lvl="1">
              <a:lnSpc>
                <a:spcPct val="110000"/>
              </a:lnSpc>
            </a:pPr>
            <a:r>
              <a:rPr lang="fr-FR" sz="2000" b="1" dirty="0" smtClean="0"/>
              <a:t>Les algorithmes </a:t>
            </a:r>
            <a:r>
              <a:rPr lang="fr-FR" sz="2000" dirty="0" smtClean="0"/>
              <a:t>: des méthodes appliquées aux conteneurs pour manipuler les données  (sort, </a:t>
            </a:r>
            <a:r>
              <a:rPr lang="fr-FR" sz="2000" dirty="0" err="1" smtClean="0"/>
              <a:t>find</a:t>
            </a:r>
            <a:r>
              <a:rPr lang="fr-FR" sz="2000" dirty="0" smtClean="0"/>
              <a:t>, …)</a:t>
            </a:r>
          </a:p>
          <a:p>
            <a:pPr>
              <a:lnSpc>
                <a:spcPct val="110000"/>
              </a:lnSpc>
            </a:pPr>
            <a:endParaRPr lang="fr-FR" sz="800" dirty="0" smtClean="0"/>
          </a:p>
          <a:p>
            <a:pPr>
              <a:lnSpc>
                <a:spcPct val="110000"/>
              </a:lnSpc>
            </a:pPr>
            <a:r>
              <a:rPr lang="fr-FR" sz="2400" dirty="0" smtClean="0"/>
              <a:t>Une classe </a:t>
            </a:r>
            <a:r>
              <a:rPr lang="fr-FR" sz="2400" b="1" dirty="0" smtClean="0"/>
              <a:t>string</a:t>
            </a:r>
            <a:r>
              <a:rPr lang="fr-FR" sz="2400" dirty="0" smtClean="0"/>
              <a:t> permettant de gérer de manière sûre les chaînes de caractères</a:t>
            </a: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97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17194" lvl="0" indent="0" defTabSz="839602">
              <a:lnSpc>
                <a:spcPct val="150000"/>
              </a:lnSpc>
              <a:spcBef>
                <a:spcPts val="0"/>
              </a:spcBef>
            </a:pPr>
            <a:r>
              <a:rPr lang="fr-FR" sz="3200" b="1" dirty="0" smtClean="0">
                <a:solidFill>
                  <a:prstClr val="black"/>
                </a:solidFill>
                <a:cs typeface="Lucida Console"/>
              </a:rPr>
              <a:t>Fonctions membres spécifiques </a:t>
            </a:r>
            <a:r>
              <a:rPr lang="fr-FR" sz="3200" b="1" dirty="0">
                <a:solidFill>
                  <a:prstClr val="black"/>
                </a:solidFill>
                <a:cs typeface="Lucida Console"/>
              </a:rPr>
              <a:t>à LIST&lt;T&gt;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340768"/>
            <a:ext cx="8784976" cy="5184576"/>
          </a:xfrm>
        </p:spPr>
        <p:txBody>
          <a:bodyPr>
            <a:normAutofit/>
          </a:bodyPr>
          <a:lstStyle/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000" dirty="0" smtClean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</a:p>
          <a:p>
            <a:pPr marL="117194" lvl="0" indent="0" defTabSz="839602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400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800" dirty="0" err="1" smtClean="0">
                <a:solidFill>
                  <a:prstClr val="black"/>
                </a:solidFill>
                <a:latin typeface="Lucida Console"/>
                <a:cs typeface="Lucida Console"/>
              </a:rPr>
              <a:t>merge</a:t>
            </a:r>
            <a:r>
              <a:rPr lang="fr-FR" sz="1800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800" dirty="0" smtClean="0">
                <a:solidFill>
                  <a:prstClr val="black"/>
                </a:solidFill>
                <a:latin typeface="Lucida Console"/>
                <a:cs typeface="Lucida Console"/>
              </a:rPr>
              <a:t>    </a:t>
            </a:r>
            <a:r>
              <a:rPr lang="fr-FR" sz="1800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800" dirty="0">
                <a:solidFill>
                  <a:srgbClr val="008400"/>
                </a:solidFill>
                <a:latin typeface="Lucida Console"/>
                <a:cs typeface="Lucida Console"/>
              </a:rPr>
              <a:t>fusionne deux listes</a:t>
            </a:r>
          </a:p>
          <a:p>
            <a:pPr marL="117194" marR="185995" lvl="0" indent="0" defTabSz="839602">
              <a:lnSpc>
                <a:spcPct val="150000"/>
              </a:lnSpc>
              <a:spcBef>
                <a:spcPts val="32"/>
              </a:spcBef>
              <a:buNone/>
            </a:pP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800" spc="5" dirty="0" err="1">
                <a:solidFill>
                  <a:prstClr val="black"/>
                </a:solidFill>
                <a:latin typeface="Lucida Console"/>
                <a:cs typeface="Lucida Console"/>
              </a:rPr>
              <a:t>splice</a:t>
            </a: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8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 </a:t>
            </a:r>
            <a:r>
              <a:rPr lang="fr-FR" sz="18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800" spc="5" dirty="0">
                <a:solidFill>
                  <a:srgbClr val="008400"/>
                </a:solidFill>
                <a:latin typeface="Lucida Console"/>
                <a:cs typeface="Lucida Console"/>
              </a:rPr>
              <a:t>déplace les </a:t>
            </a:r>
            <a:r>
              <a:rPr lang="fr-FR" sz="18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r>
              <a:rPr lang="fr-FR" sz="1800" spc="5" dirty="0">
                <a:solidFill>
                  <a:srgbClr val="008400"/>
                </a:solidFill>
                <a:latin typeface="Lucida Console"/>
                <a:cs typeface="Lucida Console"/>
              </a:rPr>
              <a:t> d’une autre liste </a:t>
            </a:r>
          </a:p>
          <a:p>
            <a:pPr marL="117194" marR="185995" lvl="0" indent="0" defTabSz="839602">
              <a:lnSpc>
                <a:spcPct val="150000"/>
              </a:lnSpc>
              <a:spcBef>
                <a:spcPts val="32"/>
              </a:spcBef>
              <a:buNone/>
            </a:pP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  <a:r>
              <a:rPr lang="fr-FR" sz="1800" spc="5" dirty="0" err="1">
                <a:solidFill>
                  <a:prstClr val="black"/>
                </a:solidFill>
                <a:latin typeface="Lucida Console"/>
                <a:cs typeface="Lucida Console"/>
              </a:rPr>
              <a:t>remove</a:t>
            </a:r>
            <a:r>
              <a:rPr lang="fr-FR" sz="18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800" spc="5" dirty="0" err="1">
                <a:solidFill>
                  <a:prstClr val="black"/>
                </a:solidFill>
                <a:latin typeface="Lucida Console"/>
                <a:cs typeface="Lucida Console"/>
              </a:rPr>
              <a:t>remove_if</a:t>
            </a: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800" spc="5" dirty="0">
                <a:solidFill>
                  <a:srgbClr val="008400"/>
                </a:solidFill>
                <a:latin typeface="Lucida Console"/>
                <a:cs typeface="Lucida Console"/>
              </a:rPr>
              <a:t>// supprime des </a:t>
            </a:r>
            <a:r>
              <a:rPr lang="fr-FR" sz="18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 </a:t>
            </a:r>
          </a:p>
          <a:p>
            <a:pPr marL="117194" marR="185995" lvl="0" indent="0" defTabSz="839602">
              <a:lnSpc>
                <a:spcPct val="150000"/>
              </a:lnSpc>
              <a:spcBef>
                <a:spcPts val="32"/>
              </a:spcBef>
              <a:buNone/>
            </a:pPr>
            <a:r>
              <a:rPr lang="fr-FR" sz="18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reverse</a:t>
            </a: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(); </a:t>
            </a:r>
            <a:r>
              <a:rPr lang="fr-FR" sz="18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</a:t>
            </a:r>
            <a:r>
              <a:rPr lang="fr-FR" sz="18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800" spc="5" dirty="0">
                <a:solidFill>
                  <a:srgbClr val="008400"/>
                </a:solidFill>
                <a:latin typeface="Lucida Console"/>
                <a:cs typeface="Lucida Console"/>
              </a:rPr>
              <a:t>inverse l’ordre des </a:t>
            </a:r>
            <a:r>
              <a:rPr lang="fr-FR" sz="1800" spc="5" dirty="0" err="1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endParaRPr lang="fr-FR" sz="1800" spc="5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marR="185995" lvl="0" indent="0" defTabSz="839602">
              <a:lnSpc>
                <a:spcPct val="150000"/>
              </a:lnSpc>
              <a:spcBef>
                <a:spcPts val="32"/>
              </a:spcBef>
              <a:buNone/>
            </a:pP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 unique(); </a:t>
            </a:r>
            <a:r>
              <a:rPr lang="fr-FR" sz="18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 </a:t>
            </a:r>
            <a:r>
              <a:rPr lang="fr-FR" sz="18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800" spc="5" dirty="0">
                <a:solidFill>
                  <a:srgbClr val="008400"/>
                </a:solidFill>
                <a:latin typeface="Lucida Console"/>
                <a:cs typeface="Lucida Console"/>
              </a:rPr>
              <a:t>supprime les doublons successifs</a:t>
            </a:r>
          </a:p>
          <a:p>
            <a:pPr marL="117194" marR="185995" lvl="0" indent="0" defTabSz="839602">
              <a:lnSpc>
                <a:spcPct val="150000"/>
              </a:lnSpc>
              <a:spcBef>
                <a:spcPts val="32"/>
              </a:spcBef>
              <a:buNone/>
            </a:pPr>
            <a:r>
              <a:rPr lang="fr-FR" sz="1800" spc="5" dirty="0">
                <a:solidFill>
                  <a:prstClr val="black"/>
                </a:solidFill>
                <a:latin typeface="Lucida Console"/>
                <a:cs typeface="Lucida Console"/>
              </a:rPr>
              <a:t> sort(); </a:t>
            </a:r>
            <a:r>
              <a:rPr lang="fr-FR" sz="1800" spc="5" dirty="0" smtClean="0">
                <a:solidFill>
                  <a:prstClr val="black"/>
                </a:solidFill>
                <a:latin typeface="Lucida Console"/>
                <a:cs typeface="Lucida Console"/>
              </a:rPr>
              <a:t>     </a:t>
            </a:r>
            <a:r>
              <a:rPr lang="fr-FR" sz="18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// </a:t>
            </a:r>
            <a:r>
              <a:rPr lang="fr-FR" sz="1800" spc="5" dirty="0">
                <a:solidFill>
                  <a:srgbClr val="008400"/>
                </a:solidFill>
                <a:latin typeface="Lucida Console"/>
                <a:cs typeface="Lucida Console"/>
              </a:rPr>
              <a:t>trie les </a:t>
            </a:r>
            <a:r>
              <a:rPr lang="fr-FR" sz="1800" spc="5" dirty="0" err="1" smtClean="0">
                <a:solidFill>
                  <a:srgbClr val="008400"/>
                </a:solidFill>
                <a:latin typeface="Lucida Console"/>
                <a:cs typeface="Lucida Console"/>
              </a:rPr>
              <a:t>elements</a:t>
            </a:r>
            <a:r>
              <a:rPr lang="fr-FR" sz="1800" spc="5" dirty="0" smtClean="0">
                <a:solidFill>
                  <a:srgbClr val="008400"/>
                </a:solidFill>
                <a:latin typeface="Lucida Console"/>
                <a:cs typeface="Lucida Console"/>
              </a:rPr>
              <a:t> en n.log(n)</a:t>
            </a:r>
            <a:endParaRPr lang="fr-FR" sz="1800" spc="5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117194" marR="185995" lvl="0" indent="0" defTabSz="839602">
              <a:lnSpc>
                <a:spcPct val="150000"/>
              </a:lnSpc>
              <a:spcBef>
                <a:spcPts val="32"/>
              </a:spcBef>
              <a:buNone/>
            </a:pPr>
            <a:endParaRPr lang="fr-FR" sz="2000" dirty="0">
              <a:solidFill>
                <a:srgbClr val="008400"/>
              </a:solidFill>
              <a:latin typeface="Lucida Console"/>
              <a:cs typeface="Lucida Console"/>
            </a:endParaRP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09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 algn="ctr">
              <a:buNone/>
            </a:pPr>
            <a:r>
              <a:rPr lang="fr-FR" sz="2400" dirty="0"/>
              <a:t>	</a:t>
            </a:r>
            <a:r>
              <a:rPr lang="fr-FR" sz="4400" dirty="0" smtClean="0"/>
              <a:t>Les conteneurs adaptateurs</a:t>
            </a:r>
          </a:p>
          <a:p>
            <a:pPr marL="0" indent="0">
              <a:buNone/>
            </a:pPr>
            <a:r>
              <a:rPr lang="fr-FR" sz="1800" dirty="0" smtClean="0"/>
              <a:t>			</a:t>
            </a:r>
            <a:r>
              <a:rPr lang="fr-FR" sz="3000" dirty="0" smtClean="0"/>
              <a:t>- </a:t>
            </a:r>
            <a:r>
              <a:rPr lang="fr-FR" sz="3000" dirty="0" err="1"/>
              <a:t>s</a:t>
            </a:r>
            <a:r>
              <a:rPr lang="fr-FR" sz="3000" dirty="0" err="1" smtClean="0"/>
              <a:t>tack</a:t>
            </a:r>
            <a:r>
              <a:rPr lang="fr-FR" sz="3000" dirty="0" smtClean="0"/>
              <a:t> (pile)</a:t>
            </a:r>
          </a:p>
          <a:p>
            <a:pPr marL="0" indent="0">
              <a:buNone/>
            </a:pPr>
            <a:r>
              <a:rPr lang="fr-FR" sz="3000" dirty="0"/>
              <a:t>	</a:t>
            </a:r>
            <a:r>
              <a:rPr lang="fr-FR" sz="3000" dirty="0" smtClean="0"/>
              <a:t>		- queue (file)</a:t>
            </a:r>
          </a:p>
          <a:p>
            <a:pPr marL="0" indent="0">
              <a:buNone/>
            </a:pPr>
            <a:r>
              <a:rPr lang="fr-FR" sz="3000" dirty="0"/>
              <a:t>	</a:t>
            </a:r>
            <a:r>
              <a:rPr lang="fr-FR" sz="3000" dirty="0" smtClean="0"/>
              <a:t>		- </a:t>
            </a:r>
            <a:r>
              <a:rPr lang="fr-FR" sz="3000" dirty="0" err="1" smtClean="0"/>
              <a:t>priority_queue</a:t>
            </a:r>
            <a:endParaRPr lang="fr-FR" sz="30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Classes patrons construites à partir des conteneurs </a:t>
            </a:r>
            <a:r>
              <a:rPr lang="fr-FR" sz="2800" b="1" i="1" dirty="0" err="1" smtClean="0">
                <a:latin typeface="+mj-lt"/>
              </a:rPr>
              <a:t>vector</a:t>
            </a:r>
            <a:r>
              <a:rPr lang="fr-FR" sz="2800" dirty="0" smtClean="0">
                <a:latin typeface="+mj-lt"/>
              </a:rPr>
              <a:t>, </a:t>
            </a:r>
            <a:r>
              <a:rPr lang="fr-FR" sz="2800" b="1" i="1" dirty="0" err="1" smtClean="0">
                <a:latin typeface="+mj-lt"/>
              </a:rPr>
              <a:t>deque</a:t>
            </a:r>
            <a:r>
              <a:rPr lang="fr-FR" sz="2800" dirty="0" smtClean="0">
                <a:latin typeface="+mj-lt"/>
              </a:rPr>
              <a:t> ou </a:t>
            </a:r>
            <a:r>
              <a:rPr lang="fr-FR" sz="2800" b="1" i="1" dirty="0" err="1" smtClean="0">
                <a:latin typeface="+mj-lt"/>
              </a:rPr>
              <a:t>list</a:t>
            </a:r>
            <a:r>
              <a:rPr lang="fr-FR" sz="2800" dirty="0" smtClean="0">
                <a:latin typeface="+mj-lt"/>
              </a:rPr>
              <a:t> </a:t>
            </a:r>
            <a:r>
              <a:rPr lang="fr-FR" sz="2800" dirty="0" smtClean="0"/>
              <a:t>et qui modifient leur interface en les restreignant et en les adaptant à des </a:t>
            </a:r>
            <a:r>
              <a:rPr lang="fr-FR" sz="2800" dirty="0" err="1" smtClean="0"/>
              <a:t>fonctionnalitées</a:t>
            </a:r>
            <a:r>
              <a:rPr lang="fr-FR" sz="2800" dirty="0" smtClean="0"/>
              <a:t> données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6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fr-FR" dirty="0" smtClean="0"/>
              <a:t>La pile (</a:t>
            </a:r>
            <a:r>
              <a:rPr lang="fr-FR" dirty="0" err="1" smtClean="0"/>
              <a:t>stack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231726" y="1303123"/>
            <a:ext cx="8561154" cy="51071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000" dirty="0" smtClean="0">
                <a:latin typeface="Lucida Console" panose="020B0609040504020204" pitchFamily="49" charset="0"/>
              </a:rPr>
              <a:t>	</a:t>
            </a:r>
          </a:p>
          <a:p>
            <a:pPr marL="0" indent="0">
              <a:buNone/>
            </a:pPr>
            <a:r>
              <a:rPr lang="fr-FR" sz="2000" dirty="0">
                <a:latin typeface="Lucida Console" panose="020B0609040504020204" pitchFamily="49" charset="0"/>
              </a:rPr>
              <a:t> </a:t>
            </a:r>
            <a:r>
              <a:rPr lang="fr-FR" sz="2000" dirty="0" smtClean="0">
                <a:latin typeface="Lucida Console" panose="020B0609040504020204" pitchFamily="49" charset="0"/>
              </a:rPr>
              <a:t>     </a:t>
            </a:r>
            <a:r>
              <a:rPr lang="fr-FR" sz="1800" dirty="0" smtClean="0">
                <a:latin typeface="Lucida Console" panose="020B0609040504020204" pitchFamily="49" charset="0"/>
              </a:rPr>
              <a:t>  </a:t>
            </a:r>
            <a:r>
              <a:rPr lang="fr-FR" sz="1800" dirty="0" err="1" smtClean="0">
                <a:latin typeface="Lucida Console" panose="020B0609040504020204" pitchFamily="49" charset="0"/>
              </a:rPr>
              <a:t>stack</a:t>
            </a:r>
            <a:r>
              <a:rPr lang="fr-FR" sz="1800" dirty="0" smtClean="0">
                <a:latin typeface="Lucida Console" panose="020B0609040504020204" pitchFamily="49" charset="0"/>
              </a:rPr>
              <a:t>&lt;T</a:t>
            </a:r>
            <a:r>
              <a:rPr lang="fr-FR" sz="1800" dirty="0">
                <a:latin typeface="Lucida Console" panose="020B0609040504020204" pitchFamily="49" charset="0"/>
              </a:rPr>
              <a:t>&gt; </a:t>
            </a:r>
            <a:r>
              <a:rPr lang="fr-FR" sz="1800" dirty="0" smtClean="0">
                <a:latin typeface="Lucida Console" panose="020B0609040504020204" pitchFamily="49" charset="0"/>
              </a:rPr>
              <a:t>pile;            =&gt; </a:t>
            </a:r>
            <a:r>
              <a:rPr lang="fr-FR" sz="1800" dirty="0">
                <a:latin typeface="Lucida Console" panose="020B0609040504020204" pitchFamily="49" charset="0"/>
              </a:rPr>
              <a:t>avec </a:t>
            </a:r>
            <a:r>
              <a:rPr lang="fr-FR" sz="1800" dirty="0" err="1">
                <a:latin typeface="Lucida Console" panose="020B0609040504020204" pitchFamily="49" charset="0"/>
              </a:rPr>
              <a:t>deque</a:t>
            </a:r>
            <a:endParaRPr lang="fr-FR" sz="1800" dirty="0"/>
          </a:p>
          <a:p>
            <a:pPr marL="0" indent="0">
              <a:buNone/>
            </a:pPr>
            <a:r>
              <a:rPr lang="fr-FR" sz="1800" dirty="0">
                <a:latin typeface="Lucida Console" panose="020B0609040504020204" pitchFamily="49" charset="0"/>
              </a:rPr>
              <a:t>	</a:t>
            </a:r>
            <a:r>
              <a:rPr lang="fr-FR" sz="1800" dirty="0" smtClean="0">
                <a:latin typeface="Lucida Console" panose="020B0609040504020204" pitchFamily="49" charset="0"/>
              </a:rPr>
              <a:t>  </a:t>
            </a:r>
            <a:r>
              <a:rPr lang="fr-FR" sz="1800" dirty="0" err="1" smtClean="0">
                <a:latin typeface="Lucida Console" panose="020B0609040504020204" pitchFamily="49" charset="0"/>
              </a:rPr>
              <a:t>stack</a:t>
            </a:r>
            <a:r>
              <a:rPr lang="fr-FR" sz="1800" dirty="0" smtClean="0">
                <a:latin typeface="Lucida Console" panose="020B0609040504020204" pitchFamily="49" charset="0"/>
              </a:rPr>
              <a:t>&lt;T</a:t>
            </a:r>
            <a:r>
              <a:rPr lang="fr-FR" sz="1800" dirty="0">
                <a:latin typeface="Lucida Console" panose="020B0609040504020204" pitchFamily="49" charset="0"/>
              </a:rPr>
              <a:t>, </a:t>
            </a:r>
            <a:r>
              <a:rPr lang="fr-FR" sz="1800" dirty="0" err="1">
                <a:latin typeface="Lucida Console" panose="020B0609040504020204" pitchFamily="49" charset="0"/>
              </a:rPr>
              <a:t>vector</a:t>
            </a:r>
            <a:r>
              <a:rPr lang="fr-FR" sz="1800" dirty="0">
                <a:latin typeface="Lucida Console" panose="020B0609040504020204" pitchFamily="49" charset="0"/>
              </a:rPr>
              <a:t>&lt;T&gt;&gt; </a:t>
            </a:r>
            <a:r>
              <a:rPr lang="fr-FR" sz="1800" dirty="0" smtClean="0">
                <a:latin typeface="Lucida Console" panose="020B0609040504020204" pitchFamily="49" charset="0"/>
              </a:rPr>
              <a:t>pile</a:t>
            </a:r>
            <a:r>
              <a:rPr lang="fr-FR" sz="1800" dirty="0">
                <a:latin typeface="Lucida Console" panose="020B0609040504020204" pitchFamily="49" charset="0"/>
              </a:rPr>
              <a:t>; =&gt; avec </a:t>
            </a:r>
            <a:r>
              <a:rPr lang="fr-FR" sz="1800" dirty="0" err="1">
                <a:latin typeface="Lucida Console" panose="020B0609040504020204" pitchFamily="49" charset="0"/>
              </a:rPr>
              <a:t>vector</a:t>
            </a:r>
            <a:endParaRPr lang="fr-FR" sz="18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800" dirty="0"/>
              <a:t>	</a:t>
            </a:r>
            <a:r>
              <a:rPr lang="fr-FR" sz="1800" dirty="0" smtClean="0">
                <a:latin typeface="Lucida Console" panose="020B0609040504020204" pitchFamily="49" charset="0"/>
              </a:rPr>
              <a:t>  </a:t>
            </a:r>
            <a:r>
              <a:rPr lang="fr-FR" sz="1800" dirty="0" err="1" smtClean="0">
                <a:latin typeface="Lucida Console" panose="020B0609040504020204" pitchFamily="49" charset="0"/>
              </a:rPr>
              <a:t>stack</a:t>
            </a:r>
            <a:r>
              <a:rPr lang="fr-FR" sz="1800" dirty="0" smtClean="0">
                <a:latin typeface="Lucida Console" panose="020B0609040504020204" pitchFamily="49" charset="0"/>
              </a:rPr>
              <a:t>&lt;T</a:t>
            </a:r>
            <a:r>
              <a:rPr lang="fr-FR" sz="1800" dirty="0">
                <a:latin typeface="Lucida Console" panose="020B0609040504020204" pitchFamily="49" charset="0"/>
              </a:rPr>
              <a:t>, </a:t>
            </a:r>
            <a:r>
              <a:rPr lang="fr-FR" sz="1800" dirty="0" err="1">
                <a:latin typeface="Lucida Console" panose="020B0609040504020204" pitchFamily="49" charset="0"/>
              </a:rPr>
              <a:t>list</a:t>
            </a:r>
            <a:r>
              <a:rPr lang="fr-FR" sz="1800" dirty="0">
                <a:latin typeface="Lucida Console" panose="020B0609040504020204" pitchFamily="49" charset="0"/>
              </a:rPr>
              <a:t>&lt;T&gt;&gt; </a:t>
            </a:r>
            <a:r>
              <a:rPr lang="fr-FR" sz="1800" dirty="0" smtClean="0">
                <a:latin typeface="Lucida Console" panose="020B0609040504020204" pitchFamily="49" charset="0"/>
              </a:rPr>
              <a:t>pile</a:t>
            </a:r>
            <a:r>
              <a:rPr lang="fr-FR" sz="1800" dirty="0">
                <a:latin typeface="Lucida Console" panose="020B0609040504020204" pitchFamily="49" charset="0"/>
              </a:rPr>
              <a:t>;   =&gt; avec </a:t>
            </a:r>
            <a:r>
              <a:rPr lang="fr-FR" sz="1800" dirty="0" err="1" smtClean="0">
                <a:latin typeface="Lucida Console" panose="020B0609040504020204" pitchFamily="49" charset="0"/>
              </a:rPr>
              <a:t>list</a:t>
            </a:r>
            <a:endParaRPr lang="fr-FR" sz="2000" dirty="0" smtClean="0"/>
          </a:p>
          <a:p>
            <a:pPr marL="0" indent="0">
              <a:buNone/>
            </a:pPr>
            <a:endParaRPr lang="fr-FR" sz="1400" dirty="0" smtClean="0"/>
          </a:p>
          <a:p>
            <a:pPr marL="0" indent="0">
              <a:buNone/>
            </a:pPr>
            <a:r>
              <a:rPr lang="fr-FR" sz="2600" b="1" dirty="0" smtClean="0"/>
              <a:t>«Dernier </a:t>
            </a:r>
            <a:r>
              <a:rPr lang="fr-FR" sz="2600" b="1" dirty="0"/>
              <a:t>arrivé, premier </a:t>
            </a:r>
            <a:r>
              <a:rPr lang="fr-FR" sz="2600" b="1" dirty="0" smtClean="0"/>
              <a:t>sorti»  ou LIFO </a:t>
            </a:r>
            <a:r>
              <a:rPr lang="fr-FR" sz="2600" b="1" dirty="0"/>
              <a:t>(Last In, First Out) 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pile.top</a:t>
            </a:r>
            <a:r>
              <a:rPr lang="fr-FR" sz="1600" dirty="0">
                <a:latin typeface="Lucida Console" panose="020B0609040504020204" pitchFamily="49" charset="0"/>
              </a:rPr>
              <a:t>()=99;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Accede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a l’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en haut de la pile, modifiable</a:t>
            </a:r>
          </a:p>
          <a:p>
            <a:pPr marL="0" indent="0">
              <a:buNone/>
            </a:pPr>
            <a:endParaRPr lang="fr-FR" sz="16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pile.push</a:t>
            </a:r>
            <a:r>
              <a:rPr lang="fr-FR" sz="1600" dirty="0" smtClean="0">
                <a:latin typeface="Lucida Console" panose="020B0609040504020204" pitchFamily="49" charset="0"/>
              </a:rPr>
              <a:t>(a); 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Ajoute l’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par le haut de la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pile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pile.pop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  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Retire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l’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par le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haut de la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pile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231726" y="1412776"/>
            <a:ext cx="7992888" cy="5040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&lt;class T, class Container = </a:t>
            </a:r>
            <a:r>
              <a:rPr lang="en-US" sz="2400" dirty="0" err="1" smtClean="0">
                <a:solidFill>
                  <a:schemeClr val="tx1"/>
                </a:solidFill>
              </a:rPr>
              <a:t>deque</a:t>
            </a:r>
            <a:r>
              <a:rPr lang="en-US" sz="2400" dirty="0" smtClean="0">
                <a:solidFill>
                  <a:schemeClr val="tx1"/>
                </a:solidFill>
              </a:rPr>
              <a:t>&lt;T</a:t>
            </a:r>
            <a:r>
              <a:rPr lang="en-US" sz="2400" dirty="0">
                <a:solidFill>
                  <a:schemeClr val="tx1"/>
                </a:solidFill>
              </a:rPr>
              <a:t>&gt; &gt; class </a:t>
            </a:r>
            <a:r>
              <a:rPr lang="en-US" sz="2400" dirty="0" smtClean="0">
                <a:solidFill>
                  <a:schemeClr val="tx1"/>
                </a:solidFill>
              </a:rPr>
              <a:t>stack;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6807672" y="4269945"/>
            <a:ext cx="2160720" cy="353879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400" b="0" i="0" u="none" strike="noStrike" dirty="0" err="1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rPr>
              <a:t>itérateur</a:t>
            </a:r>
            <a:r>
              <a:rPr lang="fr-FR" sz="2400" b="1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rPr>
              <a:t> Aucun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1475656" y="3937816"/>
            <a:ext cx="3454405" cy="900820"/>
            <a:chOff x="1766005" y="3711452"/>
            <a:chExt cx="3454405" cy="900820"/>
          </a:xfrm>
        </p:grpSpPr>
        <p:sp>
          <p:nvSpPr>
            <p:cNvPr id="26" name="ZoneTexte 25"/>
            <p:cNvSpPr txBox="1"/>
            <p:nvPr/>
          </p:nvSpPr>
          <p:spPr>
            <a:xfrm>
              <a:off x="4415886" y="3711452"/>
              <a:ext cx="804524" cy="29052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000" b="1" i="1" u="none" strike="noStrike" dirty="0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push</a:t>
              </a:r>
              <a:endParaRPr lang="fr-FR" sz="2000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1766005" y="3711452"/>
              <a:ext cx="2544695" cy="900820"/>
              <a:chOff x="1766005" y="3711452"/>
              <a:chExt cx="2544695" cy="900820"/>
            </a:xfrm>
          </p:grpSpPr>
          <p:sp>
            <p:nvSpPr>
              <p:cNvPr id="21" name="Forme libre 20"/>
              <p:cNvSpPr/>
              <p:nvPr/>
            </p:nvSpPr>
            <p:spPr>
              <a:xfrm>
                <a:off x="3109944" y="3711452"/>
                <a:ext cx="600278" cy="520203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0" compatLnSpc="0"/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fr-FR" sz="2400" b="0" i="0" u="none" strike="noStrike" dirty="0" smtClean="0">
                    <a:ln>
                      <a:noFill/>
                    </a:ln>
                    <a:latin typeface="Albany" pitchFamily="34"/>
                    <a:ea typeface="HG Mincho Light J" pitchFamily="2"/>
                    <a:cs typeface="Arial Unicode MS" pitchFamily="2"/>
                  </a:rPr>
                  <a:t>  </a:t>
                </a:r>
                <a:endPara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2459467" y="4321744"/>
                <a:ext cx="1025037" cy="2905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fr-FR" sz="2000" b="1" i="1" u="none" strike="noStrike" dirty="0" smtClean="0">
                    <a:ln>
                      <a:noFill/>
                    </a:ln>
                    <a:latin typeface="Courier New" pitchFamily="49"/>
                    <a:ea typeface="HG Mincho Light J" pitchFamily="2"/>
                    <a:cs typeface="Arial Unicode MS" pitchFamily="2"/>
                  </a:rPr>
                  <a:t>top</a:t>
                </a:r>
              </a:p>
            </p:txBody>
          </p:sp>
          <p:sp>
            <p:nvSpPr>
              <p:cNvPr id="23" name="Connecteur droit 22"/>
              <p:cNvSpPr/>
              <p:nvPr/>
            </p:nvSpPr>
            <p:spPr>
              <a:xfrm>
                <a:off x="3780145" y="4141308"/>
                <a:ext cx="460629" cy="176938"/>
              </a:xfrm>
              <a:prstGeom prst="line">
                <a:avLst/>
              </a:prstGeom>
              <a:noFill/>
              <a:ln w="36000">
                <a:solidFill>
                  <a:schemeClr val="tx1"/>
                </a:solidFill>
                <a:prstDash val="solid"/>
                <a:tailEnd type="arrow"/>
              </a:ln>
            </p:spPr>
            <p:txBody>
              <a:bodyPr vert="horz" wrap="none" lIns="18000" tIns="18000" rIns="18000" bIns="18000" anchor="ctr" anchorCtr="1" compatLnSpc="0"/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fr-FR" sz="2400" b="0" i="0" u="none" strike="noStrike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24" name="Forme libre 23"/>
              <p:cNvSpPr/>
              <p:nvPr/>
            </p:nvSpPr>
            <p:spPr>
              <a:xfrm>
                <a:off x="1766005" y="3711452"/>
                <a:ext cx="598753" cy="518323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0" compatLnSpc="0"/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fr-FR" sz="2400" b="0" i="0" u="none" strike="noStrike" dirty="0" smtClean="0">
                    <a:ln>
                      <a:noFill/>
                    </a:ln>
                    <a:latin typeface="Albany" pitchFamily="34"/>
                    <a:ea typeface="HG Mincho Light J" pitchFamily="2"/>
                    <a:cs typeface="Arial Unicode MS" pitchFamily="2"/>
                  </a:rPr>
                  <a:t>   3</a:t>
                </a:r>
                <a:endPara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25" name="Forme libre 24"/>
              <p:cNvSpPr/>
              <p:nvPr/>
            </p:nvSpPr>
            <p:spPr>
              <a:xfrm>
                <a:off x="2364758" y="3711454"/>
                <a:ext cx="745187" cy="518323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0" compatLnSpc="0"/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fr-FR" sz="2400" b="0" i="0" u="none" strike="noStrike" dirty="0" smtClean="0">
                    <a:ln>
                      <a:noFill/>
                    </a:ln>
                    <a:latin typeface="Albany" pitchFamily="34"/>
                    <a:ea typeface="HG Mincho Light J" pitchFamily="2"/>
                    <a:cs typeface="Arial Unicode MS" pitchFamily="2"/>
                  </a:rPr>
                  <a:t>   2</a:t>
                </a:r>
                <a:endParaRPr lang="fr-FR" sz="2400" b="0" i="0" u="none" strike="noStrike" dirty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27" name="Connecteur droit 26"/>
              <p:cNvSpPr/>
              <p:nvPr/>
            </p:nvSpPr>
            <p:spPr>
              <a:xfrm flipH="1">
                <a:off x="3710221" y="3884568"/>
                <a:ext cx="600479" cy="87925"/>
              </a:xfrm>
              <a:prstGeom prst="line">
                <a:avLst/>
              </a:prstGeom>
              <a:noFill/>
              <a:ln w="36000">
                <a:solidFill>
                  <a:schemeClr val="tx1"/>
                </a:solidFill>
                <a:prstDash val="solid"/>
                <a:tailEnd type="arrow"/>
              </a:ln>
            </p:spPr>
            <p:txBody>
              <a:bodyPr vert="horz" wrap="none" lIns="18000" tIns="18000" rIns="18000" bIns="18000" anchor="ctr" anchorCtr="1" compatLnSpc="0"/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fr-FR" sz="2400" b="0" i="0" u="none" strike="noStrike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</p:grpSp>
        <p:sp>
          <p:nvSpPr>
            <p:cNvPr id="28" name="ZoneTexte 27"/>
            <p:cNvSpPr txBox="1"/>
            <p:nvPr/>
          </p:nvSpPr>
          <p:spPr>
            <a:xfrm>
              <a:off x="4415886" y="4203763"/>
              <a:ext cx="789179" cy="29052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000" b="1" i="1" u="none" strike="noStrike" dirty="0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pop</a:t>
              </a:r>
              <a:endParaRPr lang="fr-FR" sz="2000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</p:grp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7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507288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stack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iostream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3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300" dirty="0" smtClean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vector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using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namespace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std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main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stack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vector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</a:t>
            </a: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pile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"taille initiale 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 "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size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nn-NO" sz="1300" b="1" dirty="0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for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</a:t>
            </a:r>
            <a:r>
              <a:rPr lang="nn-NO" sz="1300" dirty="0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nn-NO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0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</a:t>
            </a:r>
            <a:r>
              <a:rPr lang="nn-NO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10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++)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endParaRPr lang="nn-NO" sz="1300" dirty="0" smtClean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pile</a:t>
            </a:r>
            <a:r>
              <a:rPr lang="nn-NO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push</a:t>
            </a:r>
            <a:r>
              <a:rPr lang="nn-NO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</a:t>
            </a:r>
            <a:r>
              <a:rPr lang="nn-NO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*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);</a:t>
            </a:r>
            <a:endParaRPr lang="nn-NO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"taille après for 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 "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size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"sommet de la pile 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 "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top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top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99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// on modifie le sommet de la pile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"on déplie :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while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(!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empty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  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top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   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"Taille de la pile : "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size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b="1" dirty="0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return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0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</a:t>
            </a:r>
            <a:endParaRPr lang="fr-FR" sz="13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89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507288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stack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iostream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3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300" dirty="0" smtClean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vector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using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namespace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std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main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stack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vector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</a:t>
            </a: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pile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"taille initiale 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 "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size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nn-NO" sz="1300" b="1" dirty="0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for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</a:t>
            </a:r>
            <a:r>
              <a:rPr lang="nn-NO" sz="1300" dirty="0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nn-NO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0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</a:t>
            </a:r>
            <a:r>
              <a:rPr lang="nn-NO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10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++)</a:t>
            </a: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endParaRPr lang="nn-NO" sz="1300" dirty="0" smtClean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nn-NO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pile</a:t>
            </a:r>
            <a:r>
              <a:rPr lang="nn-NO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push</a:t>
            </a:r>
            <a:r>
              <a:rPr lang="nn-NO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</a:t>
            </a:r>
            <a:r>
              <a:rPr lang="nn-NO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*</a:t>
            </a:r>
            <a:r>
              <a:rPr lang="nn-NO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</a:t>
            </a:r>
            <a:r>
              <a:rPr lang="nn-NO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);</a:t>
            </a:r>
            <a:endParaRPr lang="nn-NO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"taille après for 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 "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size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"sommet de la pile 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 "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top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top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99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// on modifie le sommet de la pile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"on déplie :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while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(!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empty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  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top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   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pop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"Taille de la pile : "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pile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size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300" b="1" dirty="0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return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0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</a:t>
            </a:r>
            <a:endParaRPr lang="fr-FR" sz="1300" dirty="0">
              <a:latin typeface="Lucida Console" panose="020B0609040504020204" pitchFamily="49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059832" y="1484784"/>
            <a:ext cx="5544616" cy="244827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Output :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taille </a:t>
            </a:r>
            <a:r>
              <a:rPr lang="fr-FR" sz="2400" dirty="0">
                <a:solidFill>
                  <a:schemeClr val="tx1"/>
                </a:solidFill>
              </a:rPr>
              <a:t>initiale </a:t>
            </a:r>
            <a:r>
              <a:rPr lang="fr-FR" sz="2400" dirty="0" smtClean="0">
                <a:solidFill>
                  <a:schemeClr val="tx1"/>
                </a:solidFill>
              </a:rPr>
              <a:t>: 0</a:t>
            </a:r>
            <a:endParaRPr lang="fr-FR" sz="2400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chemeClr val="tx1"/>
                </a:solidFill>
              </a:rPr>
              <a:t>taille après for </a:t>
            </a:r>
            <a:r>
              <a:rPr lang="fr-FR" sz="2400" dirty="0" smtClean="0">
                <a:solidFill>
                  <a:schemeClr val="tx1"/>
                </a:solidFill>
              </a:rPr>
              <a:t>: 10</a:t>
            </a:r>
            <a:endParaRPr lang="fr-FR" sz="2400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chemeClr val="tx1"/>
                </a:solidFill>
              </a:rPr>
              <a:t>sommet de la pile </a:t>
            </a:r>
            <a:r>
              <a:rPr lang="fr-FR" sz="2400" dirty="0" smtClean="0">
                <a:solidFill>
                  <a:schemeClr val="tx1"/>
                </a:solidFill>
              </a:rPr>
              <a:t>: 81</a:t>
            </a:r>
            <a:endParaRPr lang="fr-FR" sz="2400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chemeClr val="tx1"/>
                </a:solidFill>
              </a:rPr>
              <a:t>on </a:t>
            </a:r>
            <a:r>
              <a:rPr lang="fr-FR" sz="2400" dirty="0" smtClean="0">
                <a:solidFill>
                  <a:schemeClr val="tx1"/>
                </a:solidFill>
              </a:rPr>
              <a:t>dépile </a:t>
            </a:r>
            <a:r>
              <a:rPr lang="fr-FR" sz="2400" dirty="0">
                <a:solidFill>
                  <a:schemeClr val="tx1"/>
                </a:solidFill>
              </a:rPr>
              <a:t>: 99 64 49 36 25 16 9 4 1 0 </a:t>
            </a:r>
          </a:p>
          <a:p>
            <a:r>
              <a:rPr lang="fr-FR" sz="2400" dirty="0">
                <a:solidFill>
                  <a:schemeClr val="tx1"/>
                </a:solidFill>
              </a:rPr>
              <a:t>Taille de la pile : 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30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fr-FR" dirty="0" smtClean="0"/>
              <a:t>La file (queue)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59464" y="1412647"/>
            <a:ext cx="8561154" cy="51071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000" dirty="0" smtClean="0">
                <a:latin typeface="Lucida Console" panose="020B0609040504020204" pitchFamily="49" charset="0"/>
              </a:rPr>
              <a:t>	</a:t>
            </a:r>
          </a:p>
          <a:p>
            <a:pPr marL="0" indent="0">
              <a:buNone/>
            </a:pPr>
            <a:r>
              <a:rPr lang="fr-FR" sz="2000" dirty="0">
                <a:latin typeface="Lucida Console" panose="020B0609040504020204" pitchFamily="49" charset="0"/>
              </a:rPr>
              <a:t>	</a:t>
            </a:r>
            <a:r>
              <a:rPr lang="fr-FR" sz="1800" dirty="0" smtClean="0">
                <a:latin typeface="Lucida Console" panose="020B0609040504020204" pitchFamily="49" charset="0"/>
              </a:rPr>
              <a:t>queue&lt;T</a:t>
            </a:r>
            <a:r>
              <a:rPr lang="fr-FR" sz="1800" dirty="0">
                <a:latin typeface="Lucida Console" panose="020B0609040504020204" pitchFamily="49" charset="0"/>
              </a:rPr>
              <a:t>&gt; file;  </a:t>
            </a:r>
            <a:r>
              <a:rPr lang="fr-FR" sz="1800" dirty="0" smtClean="0">
                <a:latin typeface="Lucida Console" panose="020B0609040504020204" pitchFamily="49" charset="0"/>
              </a:rPr>
              <a:t>          =&gt; </a:t>
            </a:r>
            <a:r>
              <a:rPr lang="fr-FR" sz="1800" dirty="0">
                <a:latin typeface="Lucida Console" panose="020B0609040504020204" pitchFamily="49" charset="0"/>
              </a:rPr>
              <a:t>avec </a:t>
            </a:r>
            <a:r>
              <a:rPr lang="fr-FR" sz="1800" dirty="0" err="1">
                <a:latin typeface="Lucida Console" panose="020B0609040504020204" pitchFamily="49" charset="0"/>
              </a:rPr>
              <a:t>deque</a:t>
            </a:r>
            <a:endParaRPr lang="fr-FR" sz="1800" dirty="0"/>
          </a:p>
          <a:p>
            <a:pPr marL="0" indent="0">
              <a:buNone/>
            </a:pPr>
            <a:r>
              <a:rPr lang="fr-FR" sz="1800" dirty="0">
                <a:latin typeface="Lucida Console" panose="020B0609040504020204" pitchFamily="49" charset="0"/>
              </a:rPr>
              <a:t>	</a:t>
            </a:r>
            <a:r>
              <a:rPr lang="fr-FR" sz="1800" dirty="0" smtClean="0">
                <a:latin typeface="Lucida Console" panose="020B0609040504020204" pitchFamily="49" charset="0"/>
              </a:rPr>
              <a:t>queue&lt;T</a:t>
            </a:r>
            <a:r>
              <a:rPr lang="fr-FR" sz="1800" dirty="0">
                <a:latin typeface="Lucida Console" panose="020B0609040504020204" pitchFamily="49" charset="0"/>
              </a:rPr>
              <a:t>, </a:t>
            </a:r>
            <a:r>
              <a:rPr lang="fr-FR" sz="1800" dirty="0" err="1">
                <a:latin typeface="Lucida Console" panose="020B0609040504020204" pitchFamily="49" charset="0"/>
              </a:rPr>
              <a:t>vector</a:t>
            </a:r>
            <a:r>
              <a:rPr lang="fr-FR" sz="1800" dirty="0">
                <a:latin typeface="Lucida Console" panose="020B0609040504020204" pitchFamily="49" charset="0"/>
              </a:rPr>
              <a:t>&lt;T&gt;&gt; file; =&gt; avec </a:t>
            </a:r>
            <a:r>
              <a:rPr lang="fr-FR" sz="1800" dirty="0" err="1">
                <a:latin typeface="Lucida Console" panose="020B0609040504020204" pitchFamily="49" charset="0"/>
              </a:rPr>
              <a:t>vector</a:t>
            </a:r>
            <a:endParaRPr lang="fr-FR" sz="18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800" dirty="0"/>
              <a:t>	</a:t>
            </a:r>
            <a:r>
              <a:rPr lang="fr-FR" sz="1800" dirty="0" smtClean="0">
                <a:latin typeface="Lucida Console" panose="020B0609040504020204" pitchFamily="49" charset="0"/>
              </a:rPr>
              <a:t>queue&lt;T</a:t>
            </a:r>
            <a:r>
              <a:rPr lang="fr-FR" sz="1800" dirty="0">
                <a:latin typeface="Lucida Console" panose="020B0609040504020204" pitchFamily="49" charset="0"/>
              </a:rPr>
              <a:t>, </a:t>
            </a:r>
            <a:r>
              <a:rPr lang="fr-FR" sz="1800" dirty="0" err="1">
                <a:latin typeface="Lucida Console" panose="020B0609040504020204" pitchFamily="49" charset="0"/>
              </a:rPr>
              <a:t>list</a:t>
            </a:r>
            <a:r>
              <a:rPr lang="fr-FR" sz="1800" dirty="0">
                <a:latin typeface="Lucida Console" panose="020B0609040504020204" pitchFamily="49" charset="0"/>
              </a:rPr>
              <a:t>&lt;T&gt;&gt; file;   =&gt; avec </a:t>
            </a:r>
            <a:r>
              <a:rPr lang="fr-FR" sz="1800" dirty="0" err="1" smtClean="0">
                <a:latin typeface="Lucida Console" panose="020B0609040504020204" pitchFamily="49" charset="0"/>
              </a:rPr>
              <a:t>list</a:t>
            </a:r>
            <a:endParaRPr lang="fr-FR" sz="2000" dirty="0" smtClean="0"/>
          </a:p>
          <a:p>
            <a:pPr marL="0" indent="0">
              <a:buNone/>
            </a:pPr>
            <a:endParaRPr lang="fr-FR" sz="1400" dirty="0" smtClean="0"/>
          </a:p>
          <a:p>
            <a:pPr marL="0" indent="0">
              <a:buNone/>
            </a:pPr>
            <a:r>
              <a:rPr lang="fr-FR" sz="2800" b="1" dirty="0" smtClean="0"/>
              <a:t>« </a:t>
            </a:r>
            <a:r>
              <a:rPr lang="fr-FR" sz="2800" b="1" dirty="0"/>
              <a:t>Premier arrivé, premier sorti » ou FIFO (First In, First Out</a:t>
            </a:r>
            <a:r>
              <a:rPr lang="fr-FR" sz="2800" b="1" dirty="0" smtClean="0"/>
              <a:t>) 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file.front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Accède a l’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en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tête de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file, le 1ier</a:t>
            </a:r>
            <a:r>
              <a:rPr lang="fr-FR" sz="1600" dirty="0">
                <a:latin typeface="Lucida Console" panose="020B0609040504020204" pitchFamily="49" charset="0"/>
              </a:rPr>
              <a:t> 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file.back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Accède a l’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en fin de file, le dernier</a:t>
            </a:r>
            <a:r>
              <a:rPr lang="fr-FR" sz="1600" dirty="0">
                <a:latin typeface="Lucida Console" panose="020B0609040504020204" pitchFamily="49" charset="0"/>
              </a:rPr>
              <a:t> </a:t>
            </a: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file.pop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Retire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l’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situe en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tete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de file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file.push</a:t>
            </a:r>
            <a:r>
              <a:rPr lang="fr-FR" sz="1600" dirty="0" smtClean="0">
                <a:latin typeface="Lucida Console" panose="020B0609040504020204" pitchFamily="49" charset="0"/>
              </a:rPr>
              <a:t>();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Ajoute un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à la fin de la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file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</p:txBody>
      </p:sp>
      <p:grpSp>
        <p:nvGrpSpPr>
          <p:cNvPr id="44" name="Groupe 43"/>
          <p:cNvGrpSpPr/>
          <p:nvPr/>
        </p:nvGrpSpPr>
        <p:grpSpPr>
          <a:xfrm>
            <a:off x="1012032" y="3751230"/>
            <a:ext cx="4383629" cy="1188242"/>
            <a:chOff x="1828828" y="2348885"/>
            <a:chExt cx="4383629" cy="1188242"/>
          </a:xfrm>
        </p:grpSpPr>
        <p:grpSp>
          <p:nvGrpSpPr>
            <p:cNvPr id="29" name="Groupe 28"/>
            <p:cNvGrpSpPr/>
            <p:nvPr/>
          </p:nvGrpSpPr>
          <p:grpSpPr>
            <a:xfrm>
              <a:off x="1828828" y="2348885"/>
              <a:ext cx="4383629" cy="1188242"/>
              <a:chOff x="977532" y="3369022"/>
              <a:chExt cx="4383629" cy="1188242"/>
            </a:xfrm>
          </p:grpSpPr>
          <p:grpSp>
            <p:nvGrpSpPr>
              <p:cNvPr id="31" name="Groupe 30"/>
              <p:cNvGrpSpPr/>
              <p:nvPr/>
            </p:nvGrpSpPr>
            <p:grpSpPr>
              <a:xfrm rot="5400000">
                <a:off x="2682415" y="2746038"/>
                <a:ext cx="1188242" cy="2434210"/>
                <a:chOff x="1387417" y="2696230"/>
                <a:chExt cx="1147121" cy="1936345"/>
              </a:xfrm>
            </p:grpSpPr>
            <p:sp>
              <p:nvSpPr>
                <p:cNvPr id="35" name="Forme libre 34"/>
                <p:cNvSpPr/>
                <p:nvPr/>
              </p:nvSpPr>
              <p:spPr>
                <a:xfrm rot="16200000">
                  <a:off x="1411456" y="3184595"/>
                  <a:ext cx="455936" cy="50038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prstDash val="solid"/>
                </a:ln>
              </p:spPr>
              <p:txBody>
                <a:bodyPr vert="horz" wrap="none" lIns="0" tIns="0" rIns="0" bIns="0" anchor="ctr" anchorCtr="0" compatLnSpc="0"/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fr-FR" sz="2400" b="0" i="0" u="none" strike="noStrike" dirty="0" smtClean="0">
                      <a:ln>
                        <a:noFill/>
                      </a:ln>
                      <a:latin typeface="Albany" pitchFamily="34"/>
                      <a:ea typeface="HG Mincho Light J" pitchFamily="2"/>
                      <a:cs typeface="Arial Unicode MS" pitchFamily="2"/>
                    </a:rPr>
                    <a:t>  4</a:t>
                  </a:r>
                  <a:endParaRPr lang="fr-FR" sz="2400" b="0" i="0" u="none" strike="noStrike" dirty="0">
                    <a:ln>
                      <a:noFill/>
                    </a:ln>
                    <a:latin typeface="Albany" pitchFamily="34"/>
                    <a:ea typeface="HG Mincho Light J" pitchFamily="2"/>
                    <a:cs typeface="Arial Unicode MS" pitchFamily="2"/>
                  </a:endParaRPr>
                </a:p>
              </p:txBody>
            </p:sp>
            <p:sp>
              <p:nvSpPr>
                <p:cNvPr id="36" name="ZoneTexte 35"/>
                <p:cNvSpPr txBox="1"/>
                <p:nvPr/>
              </p:nvSpPr>
              <p:spPr>
                <a:xfrm rot="16200000">
                  <a:off x="2079080" y="3212105"/>
                  <a:ext cx="623866" cy="28047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square" lIns="0" tIns="0" rIns="0" bIns="0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fr-FR" sz="2000" b="1" i="1" u="none" strike="noStrike" dirty="0" smtClean="0">
                      <a:ln>
                        <a:noFill/>
                      </a:ln>
                      <a:latin typeface="Courier New" pitchFamily="49"/>
                      <a:ea typeface="HG Mincho Light J" pitchFamily="2"/>
                      <a:cs typeface="Arial Unicode MS" pitchFamily="2"/>
                    </a:rPr>
                    <a:t>back</a:t>
                  </a:r>
                </a:p>
              </p:txBody>
            </p:sp>
            <p:sp>
              <p:nvSpPr>
                <p:cNvPr id="37" name="Connecteur droit 36"/>
                <p:cNvSpPr/>
                <p:nvPr/>
              </p:nvSpPr>
              <p:spPr>
                <a:xfrm rot="16200000" flipH="1" flipV="1">
                  <a:off x="1423672" y="2891959"/>
                  <a:ext cx="400962" cy="9504"/>
                </a:xfrm>
                <a:prstGeom prst="line">
                  <a:avLst/>
                </a:prstGeom>
                <a:noFill/>
                <a:ln w="36000">
                  <a:solidFill>
                    <a:schemeClr val="tx1"/>
                  </a:solidFill>
                  <a:prstDash val="solid"/>
                  <a:tailEnd type="arrow"/>
                </a:ln>
              </p:spPr>
              <p:txBody>
                <a:bodyPr vert="horz" wrap="none" lIns="18000" tIns="18000" rIns="18000" bIns="18000" anchor="ctr" anchorCtr="1" compatLnSpc="0"/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endParaRPr lang="fr-FR" sz="2400" b="0" i="0" u="none" strike="noStrike">
                    <a:ln>
                      <a:noFill/>
                    </a:ln>
                    <a:latin typeface="Albany" pitchFamily="34"/>
                    <a:ea typeface="HG Mincho Light J" pitchFamily="2"/>
                    <a:cs typeface="Arial Unicode MS" pitchFamily="2"/>
                  </a:endParaRPr>
                </a:p>
              </p:txBody>
            </p:sp>
            <p:sp>
              <p:nvSpPr>
                <p:cNvPr id="38" name="Forme libre 37"/>
                <p:cNvSpPr/>
                <p:nvPr/>
              </p:nvSpPr>
              <p:spPr>
                <a:xfrm rot="16200000">
                  <a:off x="1385661" y="4118052"/>
                  <a:ext cx="503897" cy="50038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prstDash val="solid"/>
                </a:ln>
              </p:spPr>
              <p:txBody>
                <a:bodyPr vert="horz" wrap="none" lIns="0" tIns="0" rIns="0" bIns="0" anchor="ctr" anchorCtr="0" compatLnSpc="0"/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fr-FR" sz="2400" b="0" i="0" u="none" strike="noStrike" dirty="0" smtClean="0">
                      <a:ln>
                        <a:noFill/>
                      </a:ln>
                      <a:latin typeface="Albany" pitchFamily="34"/>
                      <a:ea typeface="HG Mincho Light J" pitchFamily="2"/>
                      <a:cs typeface="Arial Unicode MS" pitchFamily="2"/>
                    </a:rPr>
                    <a:t>  3</a:t>
                  </a:r>
                  <a:endParaRPr lang="fr-FR" sz="2400" b="0" i="0" u="none" strike="noStrike" dirty="0">
                    <a:ln>
                      <a:noFill/>
                    </a:ln>
                    <a:latin typeface="Albany" pitchFamily="34"/>
                    <a:ea typeface="HG Mincho Light J" pitchFamily="2"/>
                    <a:cs typeface="Arial Unicode MS" pitchFamily="2"/>
                  </a:endParaRPr>
                </a:p>
              </p:txBody>
            </p:sp>
            <p:sp>
              <p:nvSpPr>
                <p:cNvPr id="39" name="ZoneTexte 38"/>
                <p:cNvSpPr txBox="1"/>
                <p:nvPr/>
              </p:nvSpPr>
              <p:spPr>
                <a:xfrm rot="16200000">
                  <a:off x="2088267" y="4186303"/>
                  <a:ext cx="612068" cy="2804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0" tIns="0" rIns="0" bIns="0" anchorCtr="0" compatLnSpc="0">
                  <a:spAutoFit/>
                </a:bodyPr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fr-FR" sz="2000" b="1" i="1" u="none" strike="noStrike" dirty="0" smtClean="0">
                      <a:ln>
                        <a:noFill/>
                      </a:ln>
                      <a:latin typeface="Courier New" pitchFamily="49"/>
                      <a:ea typeface="HG Mincho Light J" pitchFamily="2"/>
                      <a:cs typeface="Arial Unicode MS" pitchFamily="2"/>
                    </a:rPr>
                    <a:t>front</a:t>
                  </a:r>
                  <a:endParaRPr lang="fr-FR" sz="2000" b="1" i="1" u="none" strike="noStrike" dirty="0">
                    <a:ln>
                      <a:noFill/>
                    </a:ln>
                    <a:latin typeface="Courier New" pitchFamily="49"/>
                    <a:ea typeface="HG Mincho Light J" pitchFamily="2"/>
                    <a:cs typeface="Arial Unicode MS" pitchFamily="2"/>
                  </a:endParaRPr>
                </a:p>
              </p:txBody>
            </p:sp>
            <p:sp>
              <p:nvSpPr>
                <p:cNvPr id="40" name="Forme libre 39"/>
                <p:cNvSpPr/>
                <p:nvPr/>
              </p:nvSpPr>
              <p:spPr>
                <a:xfrm rot="16200000">
                  <a:off x="1410841" y="3639333"/>
                  <a:ext cx="453541" cy="500386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noFill/>
                <a:ln w="0">
                  <a:solidFill>
                    <a:schemeClr val="tx1"/>
                  </a:solidFill>
                  <a:prstDash val="solid"/>
                </a:ln>
              </p:spPr>
              <p:txBody>
                <a:bodyPr vert="horz" wrap="none" lIns="0" tIns="0" rIns="0" bIns="0" anchor="ctr" anchorCtr="0" compatLnSpc="0"/>
                <a:lstStyle/>
                <a:p>
                  <a:pPr marL="0" marR="0" lvl="0" indent="0" algn="l" rtl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</a:pPr>
                  <a:r>
                    <a:rPr lang="fr-FR" sz="2400" b="0" i="0" u="none" strike="noStrike" dirty="0" smtClean="0">
                      <a:ln>
                        <a:noFill/>
                      </a:ln>
                      <a:latin typeface="Albany" pitchFamily="34"/>
                      <a:ea typeface="HG Mincho Light J" pitchFamily="2"/>
                      <a:cs typeface="Arial Unicode MS" pitchFamily="2"/>
                    </a:rPr>
                    <a:t>  2</a:t>
                  </a:r>
                  <a:endParaRPr lang="fr-FR" sz="2400" b="0" i="0" u="none" strike="noStrike" dirty="0">
                    <a:ln>
                      <a:noFill/>
                    </a:ln>
                    <a:latin typeface="Albany" pitchFamily="34"/>
                    <a:ea typeface="HG Mincho Light J" pitchFamily="2"/>
                    <a:cs typeface="Arial Unicode MS" pitchFamily="2"/>
                  </a:endParaRPr>
                </a:p>
              </p:txBody>
            </p:sp>
          </p:grpSp>
          <p:sp>
            <p:nvSpPr>
              <p:cNvPr id="32" name="ZoneTexte 31"/>
              <p:cNvSpPr txBox="1"/>
              <p:nvPr/>
            </p:nvSpPr>
            <p:spPr>
              <a:xfrm>
                <a:off x="977532" y="3454209"/>
                <a:ext cx="461665" cy="2905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fr-FR" sz="2000" b="1" i="1" u="none" strike="noStrike" dirty="0" smtClean="0">
                    <a:ln>
                      <a:noFill/>
                    </a:ln>
                    <a:latin typeface="Courier New" pitchFamily="49"/>
                    <a:ea typeface="HG Mincho Light J" pitchFamily="2"/>
                    <a:cs typeface="Arial Unicode MS" pitchFamily="2"/>
                  </a:rPr>
                  <a:t>pop</a:t>
                </a:r>
                <a:endParaRPr lang="fr-FR" sz="2000" b="1" i="1" u="none" strike="noStrike" dirty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33" name="Connecteur droit 32"/>
              <p:cNvSpPr/>
              <p:nvPr/>
            </p:nvSpPr>
            <p:spPr>
              <a:xfrm flipH="1" flipV="1">
                <a:off x="1541312" y="3630060"/>
                <a:ext cx="432049" cy="1"/>
              </a:xfrm>
              <a:prstGeom prst="line">
                <a:avLst/>
              </a:prstGeom>
              <a:noFill/>
              <a:ln w="36000">
                <a:solidFill>
                  <a:schemeClr val="tx1"/>
                </a:solidFill>
                <a:prstDash val="solid"/>
                <a:tailEnd type="arrow"/>
              </a:ln>
            </p:spPr>
            <p:txBody>
              <a:bodyPr vert="horz" wrap="none" lIns="18000" tIns="18000" rIns="18000" bIns="18000" anchor="ctr" anchorCtr="1" compatLnSpc="0"/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fr-FR" sz="2400" b="0" i="0" u="none" strike="noStrike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4576889" y="3440647"/>
                <a:ext cx="784272" cy="2905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0" tIns="0" rIns="0" bIns="0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fr-FR" sz="2000" b="1" i="1" u="none" strike="noStrike" dirty="0" smtClean="0">
                    <a:ln>
                      <a:noFill/>
                    </a:ln>
                    <a:latin typeface="Courier New" pitchFamily="49"/>
                    <a:ea typeface="HG Mincho Light J" pitchFamily="2"/>
                    <a:cs typeface="Arial Unicode MS" pitchFamily="2"/>
                  </a:rPr>
                  <a:t>push</a:t>
                </a:r>
                <a:endParaRPr lang="fr-FR" sz="2000" b="1" i="1" u="none" strike="noStrike" dirty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endParaRPr>
              </a:p>
            </p:txBody>
          </p:sp>
        </p:grpSp>
        <p:sp>
          <p:nvSpPr>
            <p:cNvPr id="42" name="Connecteur droit 41"/>
            <p:cNvSpPr/>
            <p:nvPr/>
          </p:nvSpPr>
          <p:spPr>
            <a:xfrm flipV="1">
              <a:off x="4456783" y="2880427"/>
              <a:ext cx="0" cy="3770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43" name="Connecteur droit 42"/>
            <p:cNvSpPr/>
            <p:nvPr/>
          </p:nvSpPr>
          <p:spPr>
            <a:xfrm flipV="1">
              <a:off x="3243019" y="2880427"/>
              <a:ext cx="0" cy="3770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</p:grpSp>
      <p:sp>
        <p:nvSpPr>
          <p:cNvPr id="46" name="Rectangle à coins arrondis 45"/>
          <p:cNvSpPr/>
          <p:nvPr/>
        </p:nvSpPr>
        <p:spPr>
          <a:xfrm>
            <a:off x="231726" y="1412776"/>
            <a:ext cx="7992888" cy="5040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&lt;class T, class Container = </a:t>
            </a:r>
            <a:r>
              <a:rPr lang="en-US" sz="2400" dirty="0" err="1">
                <a:solidFill>
                  <a:schemeClr val="tx1"/>
                </a:solidFill>
              </a:rPr>
              <a:t>deque</a:t>
            </a:r>
            <a:r>
              <a:rPr lang="en-US" sz="2400" dirty="0">
                <a:solidFill>
                  <a:schemeClr val="tx1"/>
                </a:solidFill>
              </a:rPr>
              <a:t>&lt;T&gt; &gt; class </a:t>
            </a:r>
            <a:r>
              <a:rPr lang="en-US" sz="2400" dirty="0" smtClean="0">
                <a:solidFill>
                  <a:schemeClr val="tx1"/>
                </a:solidFill>
              </a:rPr>
              <a:t>queue;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6807672" y="4269945"/>
            <a:ext cx="2160720" cy="353879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400" b="0" i="0" u="none" strike="noStrike" dirty="0" err="1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rPr>
              <a:t>itérateur</a:t>
            </a:r>
            <a:r>
              <a:rPr lang="fr-FR" sz="2400" b="1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rPr>
              <a:t> Aucun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2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file (queue)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68760"/>
            <a:ext cx="8507288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&lt;queue&gt;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queue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file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push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push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pop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"Taille de la file : 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size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6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while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(!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empty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endl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pop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return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latin typeface="Consolas" panose="020B060902020403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9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file (queue)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779912" y="1916832"/>
            <a:ext cx="5112568" cy="100811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 smtClean="0">
                <a:solidFill>
                  <a:schemeClr val="tx1"/>
                </a:solidFill>
              </a:rPr>
              <a:t>Output : </a:t>
            </a:r>
          </a:p>
          <a:p>
            <a:r>
              <a:rPr lang="fr-FR" sz="2000" dirty="0" smtClean="0">
                <a:solidFill>
                  <a:schemeClr val="tx1"/>
                </a:solidFill>
              </a:rPr>
              <a:t>Taille </a:t>
            </a:r>
            <a:r>
              <a:rPr lang="fr-FR" sz="2000" dirty="0">
                <a:solidFill>
                  <a:schemeClr val="tx1"/>
                </a:solidFill>
              </a:rPr>
              <a:t>de la file : 1</a:t>
            </a:r>
          </a:p>
          <a:p>
            <a:r>
              <a:rPr lang="fr-FR" sz="2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47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323528" y="1268760"/>
            <a:ext cx="8507288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&lt;queue&gt;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queue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file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push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push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pop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"Taille de la file : 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size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6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while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(!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empty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front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endl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file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pop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return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75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65" y="260648"/>
            <a:ext cx="8493361" cy="1080120"/>
          </a:xfrm>
        </p:spPr>
        <p:txBody>
          <a:bodyPr>
            <a:noAutofit/>
          </a:bodyPr>
          <a:lstStyle/>
          <a:p>
            <a:r>
              <a:rPr lang="fr-FR" dirty="0" smtClean="0"/>
              <a:t>File d’attente prioritaire </a:t>
            </a:r>
            <a:r>
              <a:rPr lang="fr-FR" sz="3600" dirty="0" smtClean="0"/>
              <a:t>(</a:t>
            </a:r>
            <a:r>
              <a:rPr lang="fr-FR" sz="3600" dirty="0" err="1"/>
              <a:t>p</a:t>
            </a:r>
            <a:r>
              <a:rPr lang="fr-FR" sz="3600" dirty="0" err="1" smtClean="0"/>
              <a:t>riority_queue</a:t>
            </a:r>
            <a:r>
              <a:rPr lang="fr-FR" sz="3600" dirty="0" smtClean="0"/>
              <a:t>)</a:t>
            </a:r>
            <a:endParaRPr lang="fr-FR" sz="36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07504" y="1380267"/>
            <a:ext cx="8856984" cy="51071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17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7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700" dirty="0">
                <a:latin typeface="Lucida Console" panose="020B0609040504020204" pitchFamily="49" charset="0"/>
              </a:rPr>
              <a:t> </a:t>
            </a:r>
            <a:r>
              <a:rPr lang="fr-FR" sz="1700" dirty="0" smtClean="0">
                <a:latin typeface="Lucida Console" panose="020B0609040504020204" pitchFamily="49" charset="0"/>
              </a:rPr>
              <a:t> </a:t>
            </a:r>
            <a:r>
              <a:rPr lang="fr-FR" sz="1700" dirty="0" err="1" smtClean="0">
                <a:latin typeface="Lucida Console" panose="020B0609040504020204" pitchFamily="49" charset="0"/>
              </a:rPr>
              <a:t>priority_queue</a:t>
            </a:r>
            <a:r>
              <a:rPr lang="fr-FR" sz="1700" dirty="0" smtClean="0">
                <a:latin typeface="Lucida Console" panose="020B0609040504020204" pitchFamily="49" charset="0"/>
              </a:rPr>
              <a:t>&lt;T</a:t>
            </a:r>
            <a:r>
              <a:rPr lang="fr-FR" sz="1700" dirty="0">
                <a:latin typeface="Lucida Console" panose="020B0609040504020204" pitchFamily="49" charset="0"/>
              </a:rPr>
              <a:t>&gt; file;  </a:t>
            </a:r>
            <a:r>
              <a:rPr lang="fr-FR" sz="1700" dirty="0" smtClean="0">
                <a:latin typeface="Lucida Console" panose="020B0609040504020204" pitchFamily="49" charset="0"/>
              </a:rPr>
              <a:t>=&gt; </a:t>
            </a:r>
            <a:r>
              <a:rPr lang="fr-FR" sz="1700" dirty="0" err="1" smtClean="0">
                <a:latin typeface="Lucida Console" panose="020B0609040504020204" pitchFamily="49" charset="0"/>
              </a:rPr>
              <a:t>vector</a:t>
            </a:r>
            <a:r>
              <a:rPr lang="fr-FR" sz="1700" dirty="0" smtClean="0">
                <a:latin typeface="Lucida Console" panose="020B0609040504020204" pitchFamily="49" charset="0"/>
              </a:rPr>
              <a:t>&lt;T&gt; et </a:t>
            </a:r>
            <a:r>
              <a:rPr lang="fr-FR" sz="1700" dirty="0" err="1" smtClean="0">
                <a:latin typeface="Lucida Console" panose="020B0609040504020204" pitchFamily="49" charset="0"/>
              </a:rPr>
              <a:t>less</a:t>
            </a:r>
            <a:r>
              <a:rPr lang="fr-FR" sz="1700" dirty="0" smtClean="0">
                <a:latin typeface="Lucida Console" panose="020B0609040504020204" pitchFamily="49" charset="0"/>
              </a:rPr>
              <a:t>&lt;T&gt;</a:t>
            </a:r>
            <a:endParaRPr lang="fr-FR" sz="1700" dirty="0"/>
          </a:p>
          <a:p>
            <a:pPr marL="0" indent="0">
              <a:buNone/>
            </a:pPr>
            <a:r>
              <a:rPr lang="fr-FR" sz="1700" dirty="0">
                <a:latin typeface="Lucida Console" panose="020B0609040504020204" pitchFamily="49" charset="0"/>
              </a:rPr>
              <a:t> </a:t>
            </a:r>
            <a:r>
              <a:rPr lang="fr-FR" sz="1700" dirty="0" smtClean="0">
                <a:latin typeface="Lucida Console" panose="020B0609040504020204" pitchFamily="49" charset="0"/>
              </a:rPr>
              <a:t> </a:t>
            </a:r>
            <a:r>
              <a:rPr lang="fr-FR" sz="1700" dirty="0" err="1" smtClean="0">
                <a:latin typeface="Lucida Console" panose="020B0609040504020204" pitchFamily="49" charset="0"/>
              </a:rPr>
              <a:t>priority_queue</a:t>
            </a:r>
            <a:r>
              <a:rPr lang="fr-FR" sz="1700" dirty="0" smtClean="0">
                <a:latin typeface="Lucida Console" panose="020B0609040504020204" pitchFamily="49" charset="0"/>
              </a:rPr>
              <a:t>&lt;T</a:t>
            </a:r>
            <a:r>
              <a:rPr lang="fr-FR" sz="1700" dirty="0">
                <a:latin typeface="Lucida Console" panose="020B0609040504020204" pitchFamily="49" charset="0"/>
              </a:rPr>
              <a:t>, </a:t>
            </a:r>
            <a:r>
              <a:rPr lang="fr-FR" sz="1700" dirty="0" err="1" smtClean="0">
                <a:latin typeface="Lucida Console" panose="020B0609040504020204" pitchFamily="49" charset="0"/>
              </a:rPr>
              <a:t>deque</a:t>
            </a:r>
            <a:r>
              <a:rPr lang="fr-FR" sz="1700" dirty="0" smtClean="0">
                <a:latin typeface="Lucida Console" panose="020B0609040504020204" pitchFamily="49" charset="0"/>
              </a:rPr>
              <a:t>&lt;T&gt;, </a:t>
            </a:r>
            <a:r>
              <a:rPr lang="fr-FR" sz="1700" dirty="0" err="1" smtClean="0">
                <a:latin typeface="Lucida Console" panose="020B0609040504020204" pitchFamily="49" charset="0"/>
              </a:rPr>
              <a:t>greater</a:t>
            </a:r>
            <a:r>
              <a:rPr lang="fr-FR" sz="1700" dirty="0" smtClean="0">
                <a:latin typeface="Lucida Console" panose="020B0609040504020204" pitchFamily="49" charset="0"/>
              </a:rPr>
              <a:t>&lt;T&gt;&gt; </a:t>
            </a:r>
            <a:r>
              <a:rPr lang="fr-FR" sz="1700" dirty="0">
                <a:latin typeface="Lucida Console" panose="020B0609040504020204" pitchFamily="49" charset="0"/>
              </a:rPr>
              <a:t>file</a:t>
            </a:r>
            <a:r>
              <a:rPr lang="fr-FR" sz="1700" dirty="0" smtClean="0">
                <a:latin typeface="Lucida Console" panose="020B0609040504020204" pitchFamily="49" charset="0"/>
              </a:rPr>
              <a:t>;</a:t>
            </a:r>
            <a:endParaRPr lang="fr-FR" sz="17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900" dirty="0"/>
              <a:t>	</a:t>
            </a:r>
            <a:endParaRPr lang="fr-FR" sz="1600" dirty="0"/>
          </a:p>
          <a:p>
            <a:pPr marL="0" indent="0">
              <a:buNone/>
            </a:pPr>
            <a:r>
              <a:rPr lang="fr-FR" sz="2000" b="1" dirty="0"/>
              <a:t>	</a:t>
            </a:r>
            <a:r>
              <a:rPr lang="fr-FR" sz="2000" b="1" dirty="0" smtClean="0"/>
              <a:t>« Not FIFO </a:t>
            </a:r>
            <a:r>
              <a:rPr lang="fr-FR" sz="2000" b="1" dirty="0" err="1" smtClean="0"/>
              <a:t>logic</a:t>
            </a:r>
            <a:r>
              <a:rPr lang="fr-FR" sz="2000" b="1" dirty="0" smtClean="0"/>
              <a:t> »  =&gt; </a:t>
            </a:r>
            <a:r>
              <a:rPr lang="fr-FR" sz="2000" b="1" dirty="0" smtClean="0"/>
              <a:t>File </a:t>
            </a:r>
            <a:r>
              <a:rPr lang="fr-FR" sz="2000" b="1" dirty="0" smtClean="0"/>
              <a:t>dont les éléments sont introduits uniquement par le haut : </a:t>
            </a:r>
            <a:r>
              <a:rPr lang="fr-FR" sz="2000" b="1" dirty="0" smtClean="0"/>
              <a:t>à chaque </a:t>
            </a:r>
            <a:r>
              <a:rPr lang="fr-FR" sz="2000" b="1" dirty="0" smtClean="0"/>
              <a:t>introduction, ils sont classés tel que l’élément du haut respecte la relation d’ordre </a:t>
            </a:r>
            <a:r>
              <a:rPr lang="fr-FR" sz="2000" b="1" dirty="0"/>
              <a:t>donnée. </a:t>
            </a:r>
            <a:r>
              <a:rPr lang="fr-FR" sz="2000" b="1" dirty="0" smtClean="0"/>
              <a:t>Accès </a:t>
            </a:r>
            <a:r>
              <a:rPr lang="fr-FR" sz="2000" b="1" dirty="0"/>
              <a:t>uniquement à l’</a:t>
            </a:r>
            <a:r>
              <a:rPr lang="fr-FR" sz="2000" b="1" dirty="0" err="1"/>
              <a:t>élt</a:t>
            </a:r>
            <a:r>
              <a:rPr lang="fr-FR" sz="2000" b="1" dirty="0"/>
              <a:t> supérieur. </a:t>
            </a:r>
            <a:endParaRPr lang="fr-FR" sz="2000" b="1" dirty="0" smtClean="0"/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20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900" b="1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9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20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pq.push</a:t>
            </a:r>
            <a:r>
              <a:rPr lang="fr-FR" sz="1600" dirty="0" smtClean="0">
                <a:latin typeface="Lucida Console" panose="020B0609040504020204" pitchFamily="49" charset="0"/>
              </a:rPr>
              <a:t>(a);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// Ajoute un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dans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pq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et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tri selon la relation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d’ordre</a:t>
            </a: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5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pq.top</a:t>
            </a:r>
            <a:r>
              <a:rPr lang="fr-FR" sz="1600" dirty="0" smtClean="0">
                <a:latin typeface="Lucida Console" panose="020B0609040504020204" pitchFamily="49" charset="0"/>
              </a:rPr>
              <a:t>();  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Retourne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l’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avec la priorité la plus haute</a:t>
            </a:r>
            <a:r>
              <a:rPr lang="fr-FR" sz="1600" dirty="0">
                <a:latin typeface="Lucida Console" panose="020B0609040504020204" pitchFamily="49" charset="0"/>
              </a:rPr>
              <a:t> 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pq.pop</a:t>
            </a:r>
            <a:r>
              <a:rPr lang="fr-FR" sz="1600" dirty="0" smtClean="0">
                <a:latin typeface="Lucida Console" panose="020B0609040504020204" pitchFamily="49" charset="0"/>
              </a:rPr>
              <a:t>();  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Supprime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l’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avec la priorité la plus haute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131806" y="1503859"/>
            <a:ext cx="8757121" cy="59476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template &lt;class T, class Container = </a:t>
            </a:r>
            <a:r>
              <a:rPr lang="en-US" sz="1600" dirty="0" smtClean="0">
                <a:solidFill>
                  <a:schemeClr val="tx1"/>
                </a:solidFill>
              </a:rPr>
              <a:t>vector&lt;T&gt;, class Compare comp =less&lt;T&gt; &gt; </a:t>
            </a:r>
            <a:r>
              <a:rPr lang="en-US" sz="1600" dirty="0">
                <a:solidFill>
                  <a:schemeClr val="tx1"/>
                </a:solidFill>
              </a:rPr>
              <a:t>class </a:t>
            </a:r>
            <a:r>
              <a:rPr lang="en-US" sz="1600" dirty="0" err="1" smtClean="0">
                <a:solidFill>
                  <a:schemeClr val="tx1"/>
                </a:solidFill>
              </a:rPr>
              <a:t>priority_queue</a:t>
            </a:r>
            <a:r>
              <a:rPr lang="en-US" sz="1600" dirty="0" smtClean="0">
                <a:solidFill>
                  <a:schemeClr val="tx1"/>
                </a:solidFill>
              </a:rPr>
              <a:t>;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6516216" y="4123546"/>
            <a:ext cx="2160720" cy="353879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400" b="0" i="0" u="none" strike="noStrike" dirty="0" err="1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rPr>
              <a:t>itérateur</a:t>
            </a:r>
            <a:r>
              <a:rPr lang="fr-FR" sz="2400" b="1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rPr>
              <a:t> Aucun</a:t>
            </a:r>
          </a:p>
        </p:txBody>
      </p:sp>
      <p:grpSp>
        <p:nvGrpSpPr>
          <p:cNvPr id="50" name="Groupe 49"/>
          <p:cNvGrpSpPr/>
          <p:nvPr/>
        </p:nvGrpSpPr>
        <p:grpSpPr>
          <a:xfrm>
            <a:off x="1399141" y="3886317"/>
            <a:ext cx="3312368" cy="1281382"/>
            <a:chOff x="1836926" y="2097124"/>
            <a:chExt cx="3563074" cy="2558794"/>
          </a:xfrm>
        </p:grpSpPr>
        <p:sp>
          <p:nvSpPr>
            <p:cNvPr id="51" name="Forme libre 50"/>
            <p:cNvSpPr/>
            <p:nvPr/>
          </p:nvSpPr>
          <p:spPr>
            <a:xfrm>
              <a:off x="4680000" y="2160360"/>
              <a:ext cx="720000" cy="72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0" i="0" u="none" strike="noStrike" dirty="0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  1</a:t>
              </a:r>
              <a:endParaRPr lang="fr-FR" sz="2400" b="0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2" name="Connecteur droit 51"/>
            <p:cNvSpPr/>
            <p:nvPr/>
          </p:nvSpPr>
          <p:spPr>
            <a:xfrm>
              <a:off x="4680000" y="2160359"/>
              <a:ext cx="0" cy="720001"/>
            </a:xfrm>
            <a:prstGeom prst="line">
              <a:avLst/>
            </a:pr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4679999" y="3505219"/>
              <a:ext cx="503635" cy="93692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000" b="1" i="1" dirty="0">
                  <a:latin typeface="Courier New" pitchFamily="49"/>
                  <a:ea typeface="HG Mincho Light J" pitchFamily="2"/>
                  <a:cs typeface="Arial Unicode MS" pitchFamily="2"/>
                </a:rPr>
                <a:t>t</a:t>
              </a:r>
              <a:r>
                <a:rPr lang="fr-FR" sz="2000" b="1" i="1" u="none" strike="noStrike" dirty="0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op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000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pop</a:t>
              </a:r>
              <a:endParaRPr lang="fr-FR" sz="2000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5" name="Connecteur droit 54"/>
            <p:cNvSpPr/>
            <p:nvPr/>
          </p:nvSpPr>
          <p:spPr>
            <a:xfrm>
              <a:off x="5040000" y="2880360"/>
              <a:ext cx="0" cy="4829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tailEnd type="arrow"/>
            </a:ln>
          </p:spPr>
          <p:txBody>
            <a:bodyPr vert="horz" wrap="none" lIns="18000" tIns="18000" rIns="18000" bIns="1800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2400" b="0" i="0" u="none" strike="noStrike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cxnSp>
          <p:nvCxnSpPr>
            <p:cNvPr id="56" name="Connecteur en arc 55"/>
            <p:cNvCxnSpPr>
              <a:stCxn id="54" idx="3"/>
              <a:endCxn id="51" idx="1"/>
            </p:cNvCxnSpPr>
            <p:nvPr/>
          </p:nvCxnSpPr>
          <p:spPr>
            <a:xfrm flipV="1">
              <a:off x="5183633" y="2520360"/>
              <a:ext cx="216367" cy="1453320"/>
            </a:xfrm>
            <a:prstGeom prst="curvedConnector3">
              <a:avLst>
                <a:gd name="adj1" fmla="val 215259"/>
              </a:avLst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</p:cxnSp>
        <p:sp>
          <p:nvSpPr>
            <p:cNvPr id="57" name="Forme libre 56"/>
            <p:cNvSpPr/>
            <p:nvPr/>
          </p:nvSpPr>
          <p:spPr>
            <a:xfrm>
              <a:off x="3600000" y="2160000"/>
              <a:ext cx="636520" cy="72000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0" i="0" u="none" strike="noStrike" dirty="0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 2</a:t>
              </a:r>
              <a:endParaRPr lang="fr-FR" sz="2400" b="0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8" name="Forme libre 57"/>
            <p:cNvSpPr/>
            <p:nvPr/>
          </p:nvSpPr>
          <p:spPr>
            <a:xfrm>
              <a:off x="2602351" y="2124845"/>
              <a:ext cx="573502" cy="6922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0" i="0" u="none" strike="noStrike" dirty="0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 3</a:t>
              </a:r>
              <a:endParaRPr lang="fr-FR" sz="2400" b="0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59" name="Forme libre 58"/>
            <p:cNvSpPr/>
            <p:nvPr/>
          </p:nvSpPr>
          <p:spPr>
            <a:xfrm>
              <a:off x="1836926" y="2097124"/>
              <a:ext cx="591800" cy="72000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400" b="0" i="0" u="none" strike="noStrike" dirty="0" smtClean="0">
                  <a:ln>
                    <a:noFill/>
                  </a:ln>
                  <a:latin typeface="Albany" pitchFamily="34"/>
                  <a:ea typeface="HG Mincho Light J" pitchFamily="2"/>
                  <a:cs typeface="Arial Unicode MS" pitchFamily="2"/>
                </a:rPr>
                <a:t>  4</a:t>
              </a:r>
              <a:endParaRPr lang="fr-FR" sz="2400" b="0" i="0" u="none" strike="noStrike" dirty="0">
                <a:ln>
                  <a:noFill/>
                </a:ln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3565008" y="3495604"/>
              <a:ext cx="671512" cy="116031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000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p</a:t>
              </a:r>
              <a:r>
                <a:rPr lang="fr-FR" sz="2000" b="1" i="1" u="none" strike="noStrike" dirty="0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ush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fr-FR" sz="2000" b="1" i="1" u="none" strike="noStrike" dirty="0" smtClean="0">
                  <a:ln>
                    <a:noFill/>
                  </a:ln>
                  <a:latin typeface="Courier New" pitchFamily="49"/>
                  <a:ea typeface="HG Mincho Light J" pitchFamily="2"/>
                  <a:cs typeface="Arial Unicode MS" pitchFamily="2"/>
                </a:rPr>
                <a:t>&amp;tri</a:t>
              </a:r>
              <a:endParaRPr lang="fr-FR" sz="2400" b="1" i="1" u="none" strike="noStrike" dirty="0">
                <a:ln>
                  <a:noFill/>
                </a:ln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cxnSp>
          <p:nvCxnSpPr>
            <p:cNvPr id="61" name="Connecteur en arc 60"/>
            <p:cNvCxnSpPr/>
            <p:nvPr/>
          </p:nvCxnSpPr>
          <p:spPr>
            <a:xfrm flipH="1" flipV="1">
              <a:off x="3219920" y="2601934"/>
              <a:ext cx="579960" cy="911160"/>
            </a:xfrm>
            <a:prstGeom prst="curvedConnector3">
              <a:avLst/>
            </a:prstGeom>
            <a:noFill/>
            <a:ln w="36000">
              <a:solidFill>
                <a:schemeClr val="tx1"/>
              </a:solidFill>
              <a:prstDash val="solid"/>
              <a:tailEnd type="arrow"/>
            </a:ln>
          </p:spPr>
        </p:cxn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7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&lt;queue&gt;</a:t>
            </a:r>
          </a:p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iostream</a:t>
            </a:r>
            <a:r>
              <a:rPr lang="fr-FR" sz="15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endParaRPr lang="fr-FR" sz="1500" dirty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using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namespace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std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main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priority_queue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,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vector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1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2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while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(!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empty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())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value 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=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top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cout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" "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return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0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86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4 types de conteneurs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8965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2400" b="1" dirty="0" smtClean="0"/>
              <a:t>Séquentiel </a:t>
            </a:r>
            <a:r>
              <a:rPr lang="fr-FR" sz="2400" dirty="0" smtClean="0"/>
              <a:t>: le programmeur choisi l’ordre des éléments </a:t>
            </a:r>
          </a:p>
          <a:p>
            <a:pPr marL="456830" lvl="1" indent="0">
              <a:buNone/>
            </a:pPr>
            <a:r>
              <a:rPr lang="fr-FR" sz="2400" dirty="0" smtClean="0"/>
              <a:t>-   </a:t>
            </a:r>
            <a:r>
              <a:rPr lang="fr-FR" sz="2400" b="1" dirty="0" err="1" smtClean="0"/>
              <a:t>array</a:t>
            </a:r>
            <a:r>
              <a:rPr lang="fr-FR" sz="2400" dirty="0" smtClean="0"/>
              <a:t>   : tableau 1D non redimensionnable</a:t>
            </a:r>
          </a:p>
          <a:p>
            <a:pPr lvl="1">
              <a:buFontTx/>
              <a:buChar char="-"/>
            </a:pPr>
            <a:r>
              <a:rPr lang="fr-FR" sz="2400" b="1" dirty="0" err="1" smtClean="0"/>
              <a:t>vector</a:t>
            </a:r>
            <a:r>
              <a:rPr lang="fr-FR" sz="2400" dirty="0" smtClean="0"/>
              <a:t> </a:t>
            </a:r>
            <a:r>
              <a:rPr lang="fr-FR" sz="2400" dirty="0"/>
              <a:t>: tableau </a:t>
            </a:r>
            <a:r>
              <a:rPr lang="fr-FR" sz="2400" dirty="0" smtClean="0"/>
              <a:t>1D redimensionnable</a:t>
            </a:r>
          </a:p>
          <a:p>
            <a:pPr lvl="1">
              <a:buFontTx/>
              <a:buChar char="-"/>
            </a:pPr>
            <a:r>
              <a:rPr lang="fr-FR" sz="2400" b="1" dirty="0" err="1" smtClean="0"/>
              <a:t>deque</a:t>
            </a:r>
            <a:r>
              <a:rPr lang="fr-FR" sz="2400" dirty="0" smtClean="0"/>
              <a:t> </a:t>
            </a:r>
            <a:r>
              <a:rPr lang="fr-FR" sz="2400" dirty="0"/>
              <a:t>: liste chaînée à accès </a:t>
            </a:r>
            <a:r>
              <a:rPr lang="fr-FR" sz="2400" dirty="0" smtClean="0"/>
              <a:t>rapide</a:t>
            </a:r>
            <a:endParaRPr lang="fr-FR" sz="2400" dirty="0"/>
          </a:p>
          <a:p>
            <a:pPr marL="456830" lvl="1" indent="0">
              <a:buNone/>
            </a:pPr>
            <a:r>
              <a:rPr lang="fr-FR" sz="2400" dirty="0" smtClean="0"/>
              <a:t>-   </a:t>
            </a:r>
            <a:r>
              <a:rPr lang="fr-FR" sz="2400" b="1" dirty="0" err="1" smtClean="0"/>
              <a:t>list</a:t>
            </a:r>
            <a:r>
              <a:rPr lang="fr-FR" sz="2400" dirty="0" smtClean="0"/>
              <a:t>       : </a:t>
            </a:r>
            <a:r>
              <a:rPr lang="fr-FR" sz="2400" dirty="0"/>
              <a:t>liste </a:t>
            </a:r>
            <a:r>
              <a:rPr lang="fr-FR" sz="2400" dirty="0" smtClean="0"/>
              <a:t>chaînée bidirectionnelle</a:t>
            </a:r>
            <a:endParaRPr lang="fr-FR" sz="2400" dirty="0"/>
          </a:p>
          <a:p>
            <a:pPr marL="456830" lvl="1" indent="0">
              <a:buNone/>
            </a:pPr>
            <a:endParaRPr lang="fr-FR" sz="2400" dirty="0" smtClean="0"/>
          </a:p>
          <a:p>
            <a:pPr marL="342620" lvl="1" indent="-342620">
              <a:buFont typeface="Wingdings" panose="05000000000000000000" pitchFamily="2" charset="2"/>
              <a:buChar char="§"/>
            </a:pPr>
            <a:r>
              <a:rPr lang="fr-FR" sz="2400" b="1" dirty="0"/>
              <a:t>Adaptateurs de conteneur </a:t>
            </a:r>
            <a:r>
              <a:rPr lang="fr-FR" sz="2400" dirty="0"/>
              <a:t>: </a:t>
            </a:r>
            <a:r>
              <a:rPr lang="fr-FR" sz="2400" dirty="0" smtClean="0"/>
              <a:t>construits à partir de conteneurs séquentiels comme </a:t>
            </a:r>
            <a:r>
              <a:rPr lang="fr-FR" sz="2400" dirty="0" err="1" smtClean="0"/>
              <a:t>vector</a:t>
            </a:r>
            <a:r>
              <a:rPr lang="fr-FR" sz="2400" dirty="0" smtClean="0"/>
              <a:t>, </a:t>
            </a:r>
            <a:r>
              <a:rPr lang="fr-FR" sz="2400" dirty="0" err="1" smtClean="0"/>
              <a:t>deque</a:t>
            </a:r>
            <a:r>
              <a:rPr lang="fr-FR" sz="2400" dirty="0" smtClean="0"/>
              <a:t> ou </a:t>
            </a:r>
            <a:r>
              <a:rPr lang="fr-FR" sz="2400" dirty="0" err="1" smtClean="0"/>
              <a:t>list</a:t>
            </a:r>
            <a:endParaRPr lang="fr-FR" sz="2400" dirty="0" smtClean="0"/>
          </a:p>
          <a:p>
            <a:pPr marL="399727" lvl="2" indent="0">
              <a:buNone/>
            </a:pPr>
            <a:r>
              <a:rPr lang="fr-FR" dirty="0" smtClean="0"/>
              <a:t>- </a:t>
            </a:r>
            <a:r>
              <a:rPr lang="fr-FR" b="1" dirty="0" err="1" smtClean="0"/>
              <a:t>stack</a:t>
            </a:r>
            <a:r>
              <a:rPr lang="fr-FR" dirty="0" smtClean="0"/>
              <a:t> : piles</a:t>
            </a:r>
            <a:endParaRPr lang="fr-FR" i="1" dirty="0" smtClean="0"/>
          </a:p>
          <a:p>
            <a:pPr marL="399727" lvl="2" indent="0">
              <a:buNone/>
            </a:pPr>
            <a:r>
              <a:rPr lang="fr-FR" dirty="0" smtClean="0"/>
              <a:t>- </a:t>
            </a:r>
            <a:r>
              <a:rPr lang="fr-FR" b="1" dirty="0" smtClean="0"/>
              <a:t>queue</a:t>
            </a:r>
            <a:r>
              <a:rPr lang="fr-FR" dirty="0" smtClean="0"/>
              <a:t> et </a:t>
            </a:r>
            <a:r>
              <a:rPr lang="fr-FR" b="1" dirty="0" err="1" smtClean="0"/>
              <a:t>priority_queue</a:t>
            </a:r>
            <a:r>
              <a:rPr lang="fr-FR" dirty="0" smtClean="0"/>
              <a:t> : files d’attentes</a:t>
            </a:r>
            <a:endParaRPr lang="fr-FR" dirty="0"/>
          </a:p>
          <a:p>
            <a:pPr marL="456830" lvl="1" indent="0">
              <a:buNone/>
            </a:pPr>
            <a:endParaRPr lang="fr-FR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29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139952" y="1988840"/>
            <a:ext cx="2988332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 smtClean="0">
                <a:solidFill>
                  <a:schemeClr val="tx1"/>
                </a:solidFill>
              </a:rPr>
              <a:t>Output : 3 2 1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50</a:t>
            </a:fld>
            <a:endParaRPr lang="fr-FR"/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&lt;queue&gt;</a:t>
            </a:r>
          </a:p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iostream</a:t>
            </a:r>
            <a:r>
              <a:rPr lang="fr-FR" sz="15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endParaRPr lang="fr-FR" sz="1500" dirty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using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namespace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std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main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priority_queue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,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vector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1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2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while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(!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empty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())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value 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=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top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cout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" "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return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0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9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- </a:t>
            </a:r>
            <a:r>
              <a:rPr lang="fr-FR" dirty="0" err="1" smtClean="0"/>
              <a:t>greater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&lt;queue&gt;</a:t>
            </a:r>
          </a:p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&lt;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iostream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using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namespace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std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main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priority_queue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,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vector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&gt;,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greater</a:t>
            </a:r>
            <a:r>
              <a:rPr lang="fr-FR" sz="1500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1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2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while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(!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empty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())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value 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=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top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cout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" "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</a:t>
            </a:r>
            <a:r>
              <a:rPr lang="fr-FR" sz="15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return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0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582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- </a:t>
            </a:r>
            <a:r>
              <a:rPr lang="fr-FR" dirty="0" err="1" smtClean="0"/>
              <a:t>greater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52</a:t>
            </a:fld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563888" y="1844824"/>
            <a:ext cx="2988332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 smtClean="0">
                <a:solidFill>
                  <a:schemeClr val="tx1"/>
                </a:solidFill>
              </a:rPr>
              <a:t>Output : 1 2 3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&lt;queue&gt;</a:t>
            </a:r>
          </a:p>
          <a:p>
            <a:pPr marL="0" indent="0">
              <a:buNone/>
            </a:pP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#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include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&lt;</a:t>
            </a:r>
            <a:r>
              <a:rPr lang="fr-FR" sz="15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iostream</a:t>
            </a:r>
            <a:r>
              <a:rPr lang="fr-FR" sz="15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using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namespace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std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main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priority_queue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,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vector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&gt;,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greater</a:t>
            </a:r>
            <a:r>
              <a:rPr lang="fr-FR" sz="1500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</a:t>
            </a:r>
            <a:r>
              <a:rPr lang="fr-FR" sz="15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int</a:t>
            </a:r>
            <a:r>
              <a:rPr lang="fr-FR" sz="1500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1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2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push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while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(!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empty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())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value 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=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top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pq</a:t>
            </a:r>
            <a:r>
              <a:rPr lang="fr-FR" sz="15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.</a:t>
            </a:r>
            <a:r>
              <a:rPr lang="fr-FR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pop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();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 </a:t>
            </a:r>
            <a:r>
              <a:rPr lang="fr-F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cout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value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&lt;&lt;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" "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   </a:t>
            </a:r>
            <a:r>
              <a:rPr lang="fr-FR" sz="15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return</a:t>
            </a:r>
            <a:r>
              <a:rPr lang="fr-FR" sz="15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15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0</a:t>
            </a: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;</a:t>
            </a:r>
            <a:endParaRPr lang="fr-FR" sz="15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15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  <a:endParaRPr lang="fr-FR" sz="15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Fonctions membres communes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592796"/>
            <a:ext cx="87849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pile.swap</a:t>
            </a:r>
            <a:r>
              <a:rPr lang="fr-FR" sz="1600" dirty="0" smtClean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Permute les contenus</a:t>
            </a:r>
          </a:p>
          <a:p>
            <a:pPr marL="0" indent="0">
              <a:buNone/>
            </a:pP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pile.empty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// Retourne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true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si la pile est vide sinon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false</a:t>
            </a: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pile.size</a:t>
            </a:r>
            <a:r>
              <a:rPr lang="fr-FR" sz="1600" dirty="0" smtClean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fournit le nombre d’éléments de la pile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9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628800"/>
            <a:ext cx="6779096" cy="34129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 algn="ctr">
              <a:buNone/>
            </a:pPr>
            <a:r>
              <a:rPr lang="fr-FR" sz="2400" dirty="0"/>
              <a:t>	</a:t>
            </a:r>
            <a:r>
              <a:rPr lang="fr-FR" sz="4400" dirty="0" smtClean="0"/>
              <a:t>Les conteneurs associatifs</a:t>
            </a:r>
          </a:p>
          <a:p>
            <a:pPr marL="0" indent="0">
              <a:buNone/>
            </a:pPr>
            <a:r>
              <a:rPr lang="fr-FR" sz="1800" dirty="0" smtClean="0"/>
              <a:t>		</a:t>
            </a:r>
            <a:r>
              <a:rPr lang="fr-FR" dirty="0" smtClean="0"/>
              <a:t>	- </a:t>
            </a:r>
            <a:r>
              <a:rPr lang="fr-FR" dirty="0" err="1" smtClean="0"/>
              <a:t>map</a:t>
            </a:r>
            <a:r>
              <a:rPr lang="fr-FR" dirty="0" smtClean="0"/>
              <a:t>/</a:t>
            </a:r>
            <a:r>
              <a:rPr lang="fr-FR" dirty="0" err="1" smtClean="0"/>
              <a:t>multimap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		- set/</a:t>
            </a:r>
            <a:r>
              <a:rPr lang="fr-FR" dirty="0" err="1" smtClean="0"/>
              <a:t>multiset</a:t>
            </a:r>
            <a:endParaRPr lang="fr-FR" dirty="0" smtClean="0"/>
          </a:p>
          <a:p>
            <a:pPr marL="0" indent="0">
              <a:buNone/>
            </a:pPr>
            <a:r>
              <a:rPr lang="fr-FR" sz="1800" dirty="0"/>
              <a:t>	</a:t>
            </a:r>
            <a:r>
              <a:rPr lang="fr-FR" sz="1800" dirty="0" smtClean="0"/>
              <a:t>		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07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Conteneurs associatifs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Permet de trouver un élément, non plus en fonction de sa place dans le conteneur mais en fonction de sa valeur (ou d’une partie de la valeur nommée clé)</a:t>
            </a:r>
          </a:p>
          <a:p>
            <a:endParaRPr lang="fr-FR" sz="2400" dirty="0" smtClean="0"/>
          </a:p>
          <a:p>
            <a:r>
              <a:rPr lang="fr-FR" sz="2400" dirty="0" smtClean="0"/>
              <a:t>A chaque insertion d’élément, le conteneur ré ordonne la table grâce à un opérateur de comparaison choisi lors de la construction (par défaut &lt;)</a:t>
            </a:r>
          </a:p>
          <a:p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>
                <a:solidFill>
                  <a:srgbClr val="62E739"/>
                </a:solidFill>
              </a:rPr>
              <a:t>    ++</a:t>
            </a:r>
            <a:r>
              <a:rPr lang="fr-FR" sz="2400" dirty="0" smtClean="0"/>
              <a:t> recherche rapide d’éléments à partir d’une clé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28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4121"/>
          </a:xfrm>
        </p:spPr>
        <p:txBody>
          <a:bodyPr/>
          <a:lstStyle/>
          <a:p>
            <a:r>
              <a:rPr lang="fr-FR" dirty="0" err="1"/>
              <a:t>m</a:t>
            </a:r>
            <a:r>
              <a:rPr lang="fr-FR" dirty="0" err="1" smtClean="0"/>
              <a:t>ap</a:t>
            </a:r>
            <a:r>
              <a:rPr lang="fr-FR" dirty="0" smtClean="0"/>
              <a:t>/</a:t>
            </a:r>
            <a:r>
              <a:rPr lang="fr-FR" dirty="0" err="1" smtClean="0"/>
              <a:t>multimap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48" y="1642542"/>
            <a:ext cx="8507288" cy="4594770"/>
          </a:xfrm>
        </p:spPr>
        <p:txBody>
          <a:bodyPr>
            <a:normAutofit fontScale="92500"/>
          </a:bodyPr>
          <a:lstStyle/>
          <a:p>
            <a:r>
              <a:rPr lang="fr-FR" sz="2400" dirty="0" smtClean="0"/>
              <a:t>Formé par des paires d’éléments : une clé et une valeur</a:t>
            </a:r>
          </a:p>
          <a:p>
            <a:pPr marL="0" indent="0">
              <a:buNone/>
            </a:pPr>
            <a:r>
              <a:rPr lang="fr-FR" sz="2000" dirty="0" smtClean="0"/>
              <a:t> </a:t>
            </a:r>
            <a:r>
              <a:rPr lang="fr-FR" sz="2400" dirty="0" smtClean="0"/>
              <a:t>et construit à partir du patron de classe :  </a:t>
            </a:r>
            <a:r>
              <a:rPr lang="fr-FR" sz="2000" dirty="0" smtClean="0">
                <a:latin typeface="Lucida Console" panose="020B0609040504020204" pitchFamily="49" charset="0"/>
              </a:rPr>
              <a:t>T pair&lt;T1,T2&gt; </a:t>
            </a:r>
            <a:r>
              <a:rPr lang="fr-FR" sz="2000" dirty="0" err="1" smtClean="0">
                <a:latin typeface="Lucida Console" panose="020B0609040504020204" pitchFamily="49" charset="0"/>
              </a:rPr>
              <a:t>paire_name</a:t>
            </a:r>
            <a:endParaRPr lang="fr-FR" sz="2000" dirty="0" smtClean="0">
              <a:latin typeface="Lucida Console" panose="020B0609040504020204" pitchFamily="49" charset="0"/>
            </a:endParaRPr>
          </a:p>
          <a:p>
            <a:endParaRPr lang="fr-FR" sz="1900" dirty="0" smtClean="0">
              <a:latin typeface="Lucida Console" panose="020B0609040504020204" pitchFamily="49" charset="0"/>
            </a:endParaRPr>
          </a:p>
          <a:p>
            <a:endParaRPr lang="fr-FR" sz="1900" dirty="0"/>
          </a:p>
          <a:p>
            <a:endParaRPr lang="fr-FR" sz="1900" dirty="0" smtClean="0"/>
          </a:p>
          <a:p>
            <a:endParaRPr lang="fr-FR" sz="1900" dirty="0" smtClean="0"/>
          </a:p>
          <a:p>
            <a:r>
              <a:rPr lang="fr-FR" sz="2000" b="1" dirty="0" err="1" smtClean="0"/>
              <a:t>map</a:t>
            </a:r>
            <a:r>
              <a:rPr lang="fr-FR" sz="2000" dirty="0" smtClean="0"/>
              <a:t> vs </a:t>
            </a:r>
            <a:r>
              <a:rPr lang="fr-FR" sz="2000" b="1" dirty="0" err="1" smtClean="0"/>
              <a:t>multimap</a:t>
            </a:r>
            <a:r>
              <a:rPr lang="fr-FR" sz="2000" dirty="0" smtClean="0"/>
              <a:t> </a:t>
            </a:r>
            <a:r>
              <a:rPr lang="fr-FR" sz="2000" dirty="0" smtClean="0">
                <a:sym typeface="Wingdings" panose="05000000000000000000" pitchFamily="2" charset="2"/>
              </a:rPr>
              <a:t></a:t>
            </a:r>
            <a:r>
              <a:rPr lang="fr-FR" sz="2000" dirty="0" smtClean="0"/>
              <a:t> </a:t>
            </a:r>
            <a:r>
              <a:rPr lang="fr-FR" sz="2000" b="1" dirty="0" smtClean="0"/>
              <a:t>unicité</a:t>
            </a:r>
            <a:r>
              <a:rPr lang="fr-FR" sz="2000" dirty="0" smtClean="0"/>
              <a:t> des clés vs </a:t>
            </a:r>
            <a:r>
              <a:rPr lang="fr-FR" sz="2000" b="1" dirty="0" smtClean="0"/>
              <a:t>plusieurs</a:t>
            </a:r>
            <a:r>
              <a:rPr lang="fr-FR" sz="2000" dirty="0" smtClean="0"/>
              <a:t> éléments ont la même clé</a:t>
            </a:r>
          </a:p>
          <a:p>
            <a:pPr marL="0" indent="0">
              <a:buNone/>
            </a:pPr>
            <a:r>
              <a:rPr lang="fr-FR" sz="2000" dirty="0" smtClean="0"/>
              <a:t>Ex : Annuaire </a:t>
            </a:r>
            <a:r>
              <a:rPr lang="fr-FR" sz="2000" dirty="0" smtClean="0">
                <a:sym typeface="Wingdings" panose="05000000000000000000" pitchFamily="2" charset="2"/>
              </a:rPr>
              <a:t> Dupont et Dupont peuvent avoir des numéros de téléphone identiques ou différents avec </a:t>
            </a:r>
            <a:r>
              <a:rPr lang="fr-FR" sz="2000" dirty="0" err="1" smtClean="0">
                <a:sym typeface="Wingdings" panose="05000000000000000000" pitchFamily="2" charset="2"/>
              </a:rPr>
              <a:t>multimap</a:t>
            </a:r>
            <a:r>
              <a:rPr lang="fr-FR" sz="2000" dirty="0" smtClean="0">
                <a:sym typeface="Wingdings" panose="05000000000000000000" pitchFamily="2" charset="2"/>
              </a:rPr>
              <a:t> et pas avec </a:t>
            </a:r>
            <a:r>
              <a:rPr lang="fr-FR" sz="2000" dirty="0" err="1" smtClean="0">
                <a:sym typeface="Wingdings" panose="05000000000000000000" pitchFamily="2" charset="2"/>
              </a:rPr>
              <a:t>map</a:t>
            </a:r>
            <a:endParaRPr lang="fr-FR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sz="2000" dirty="0" smtClean="0">
              <a:sym typeface="Wingdings" panose="05000000000000000000" pitchFamily="2" charset="2"/>
            </a:endParaRPr>
          </a:p>
          <a:p>
            <a:r>
              <a:rPr lang="fr-FR" sz="2000" dirty="0">
                <a:ea typeface="HG Mincho Light J" pitchFamily="2"/>
                <a:cs typeface="Arial Unicode MS" pitchFamily="2"/>
              </a:rPr>
              <a:t>Trié </a:t>
            </a:r>
            <a:r>
              <a:rPr lang="fr-FR" sz="2000" dirty="0" smtClean="0">
                <a:ea typeface="HG Mincho Light J" pitchFamily="2"/>
                <a:cs typeface="Arial Unicode MS" pitchFamily="2"/>
              </a:rPr>
              <a:t>automatiquement par </a:t>
            </a:r>
            <a:r>
              <a:rPr lang="fr-FR" sz="2000" dirty="0">
                <a:ea typeface="HG Mincho Light J" pitchFamily="2"/>
                <a:cs typeface="Arial Unicode MS" pitchFamily="2"/>
              </a:rPr>
              <a:t>ordre croissant des </a:t>
            </a:r>
            <a:r>
              <a:rPr lang="fr-FR" sz="2000" dirty="0" smtClean="0">
                <a:ea typeface="HG Mincho Light J" pitchFamily="2"/>
                <a:cs typeface="Arial Unicode MS" pitchFamily="2"/>
              </a:rPr>
              <a:t>clés (peut être modifié)</a:t>
            </a:r>
            <a:endParaRPr lang="fr-FR" sz="2000" dirty="0" smtClean="0">
              <a:sym typeface="Wingdings" panose="05000000000000000000" pitchFamily="2" charset="2"/>
            </a:endParaRPr>
          </a:p>
          <a:p>
            <a:pPr hangingPunct="0"/>
            <a:r>
              <a:rPr lang="fr-FR" sz="2000" dirty="0" err="1">
                <a:latin typeface="Albany" pitchFamily="34"/>
                <a:ea typeface="HG Mincho Light J" pitchFamily="2"/>
                <a:cs typeface="Arial Unicode MS" pitchFamily="2"/>
              </a:rPr>
              <a:t>I</a:t>
            </a:r>
            <a:r>
              <a:rPr lang="fr-FR" sz="2000" dirty="0" err="1" smtClean="0">
                <a:latin typeface="Albany" pitchFamily="34"/>
                <a:ea typeface="HG Mincho Light J" pitchFamily="2"/>
                <a:cs typeface="Arial Unicode MS" pitchFamily="2"/>
              </a:rPr>
              <a:t>térateur</a:t>
            </a:r>
            <a:r>
              <a:rPr lang="fr-FR" sz="2000" b="1" dirty="0" smtClean="0">
                <a:latin typeface="Albany" pitchFamily="34"/>
                <a:ea typeface="HG Mincho Light J" pitchFamily="2"/>
                <a:cs typeface="Arial Unicode MS" pitchFamily="2"/>
              </a:rPr>
              <a:t> Bidirectionnel </a:t>
            </a:r>
            <a:r>
              <a:rPr lang="fr-FR" sz="2000" dirty="0" smtClean="0">
                <a:latin typeface="Albany" pitchFamily="34"/>
                <a:ea typeface="HG Mincho Light J" pitchFamily="2"/>
                <a:cs typeface="Arial Unicode MS" pitchFamily="2"/>
              </a:rPr>
              <a:t>(opère </a:t>
            </a:r>
            <a:r>
              <a:rPr lang="fr-FR" sz="2000" dirty="0">
                <a:latin typeface="Albany" pitchFamily="34"/>
                <a:ea typeface="HG Mincho Light J" pitchFamily="2"/>
                <a:cs typeface="Arial Unicode MS" pitchFamily="2"/>
              </a:rPr>
              <a:t>sur les </a:t>
            </a:r>
            <a:r>
              <a:rPr lang="fr-FR" sz="2000" b="1" dirty="0" smtClean="0">
                <a:latin typeface="Albany" pitchFamily="34"/>
                <a:ea typeface="HG Mincho Light J" pitchFamily="2"/>
                <a:cs typeface="Arial Unicode MS" pitchFamily="2"/>
              </a:rPr>
              <a:t>paires</a:t>
            </a:r>
            <a:r>
              <a:rPr lang="fr-FR" sz="2000" dirty="0" smtClean="0">
                <a:latin typeface="Albany" pitchFamily="34"/>
                <a:ea typeface="HG Mincho Light J" pitchFamily="2"/>
                <a:cs typeface="Arial Unicode MS" pitchFamily="2"/>
              </a:rPr>
              <a:t>) =&gt; clés </a:t>
            </a:r>
            <a:r>
              <a:rPr lang="fr-FR" sz="2000" b="1" dirty="0" err="1" smtClean="0">
                <a:latin typeface="Albany" pitchFamily="34"/>
                <a:ea typeface="HG Mincho Light J" pitchFamily="2"/>
                <a:cs typeface="Arial Unicode MS" pitchFamily="2"/>
              </a:rPr>
              <a:t>const</a:t>
            </a:r>
            <a:endParaRPr lang="fr-FR" sz="2000" dirty="0" smtClean="0">
              <a:sym typeface="Wingdings" panose="05000000000000000000" pitchFamily="2" charset="2"/>
            </a:endParaRPr>
          </a:p>
          <a:p>
            <a:r>
              <a:rPr lang="fr-FR" sz="2000" dirty="0" smtClean="0">
                <a:sym typeface="Wingdings" panose="05000000000000000000" pitchFamily="2" charset="2"/>
              </a:rPr>
              <a:t>Accès rapide à la valeur </a:t>
            </a:r>
            <a:r>
              <a:rPr lang="fr-FR" sz="2000" dirty="0">
                <a:sym typeface="Wingdings" panose="05000000000000000000" pitchFamily="2" charset="2"/>
              </a:rPr>
              <a:t>associée à </a:t>
            </a:r>
            <a:r>
              <a:rPr lang="fr-FR" sz="2000" dirty="0" smtClean="0">
                <a:sym typeface="Wingdings" panose="05000000000000000000" pitchFamily="2" charset="2"/>
              </a:rPr>
              <a:t>clé </a:t>
            </a:r>
            <a:r>
              <a:rPr lang="fr-FR" sz="2000" dirty="0">
                <a:sym typeface="Wingdings" panose="05000000000000000000" pitchFamily="2" charset="2"/>
              </a:rPr>
              <a:t>en O(log(n</a:t>
            </a:r>
            <a:r>
              <a:rPr lang="fr-FR" sz="2000" dirty="0" smtClean="0">
                <a:sym typeface="Wingdings" panose="05000000000000000000" pitchFamily="2" charset="2"/>
              </a:rPr>
              <a:t>))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79512" y="2617675"/>
            <a:ext cx="8588746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&lt;class </a:t>
            </a:r>
            <a:r>
              <a:rPr lang="en-US" sz="2400" dirty="0" smtClean="0">
                <a:solidFill>
                  <a:schemeClr val="tx1"/>
                </a:solidFill>
              </a:rPr>
              <a:t>key, class T, class Compare=less&lt;Keys&gt; </a:t>
            </a:r>
            <a:r>
              <a:rPr lang="en-US" sz="2400" dirty="0">
                <a:solidFill>
                  <a:schemeClr val="tx1"/>
                </a:solidFill>
              </a:rPr>
              <a:t>&gt; </a:t>
            </a:r>
            <a:r>
              <a:rPr lang="en-US" sz="2400" dirty="0" smtClean="0">
                <a:solidFill>
                  <a:schemeClr val="tx1"/>
                </a:solidFill>
              </a:rPr>
              <a:t>class map/</a:t>
            </a:r>
            <a:r>
              <a:rPr lang="en-US" sz="2400" dirty="0" err="1" smtClean="0">
                <a:solidFill>
                  <a:schemeClr val="tx1"/>
                </a:solidFill>
              </a:rPr>
              <a:t>multimap</a:t>
            </a:r>
            <a:r>
              <a:rPr lang="en-US" sz="2400" dirty="0" smtClean="0">
                <a:solidFill>
                  <a:schemeClr val="tx1"/>
                </a:solidFill>
              </a:rPr>
              <a:t>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79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</a:t>
            </a:r>
            <a:r>
              <a:rPr lang="fr-FR" dirty="0" err="1" smtClean="0"/>
              <a:t>ap</a:t>
            </a:r>
            <a:r>
              <a:rPr lang="fr-FR" dirty="0" smtClean="0"/>
              <a:t>/</a:t>
            </a:r>
            <a:r>
              <a:rPr lang="fr-FR" dirty="0" err="1" smtClean="0"/>
              <a:t>multimap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9911" y="1412776"/>
            <a:ext cx="8784977" cy="5184576"/>
          </a:xfrm>
        </p:spPr>
        <p:txBody>
          <a:bodyPr>
            <a:normAutofit fontScale="92500" lnSpcReduction="10000"/>
          </a:bodyPr>
          <a:lstStyle/>
          <a:p>
            <a:endParaRPr lang="fr-FR" sz="2000" dirty="0" smtClean="0"/>
          </a:p>
          <a:p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2000" b="1" i="1" dirty="0" smtClean="0">
                <a:latin typeface="Courier New" pitchFamily="49"/>
                <a:ea typeface="HG Mincho Light J" pitchFamily="2"/>
                <a:cs typeface="Arial Unicode MS" pitchFamily="2"/>
              </a:rPr>
              <a:t>		Trié </a:t>
            </a:r>
            <a:r>
              <a:rPr lang="fr-FR" sz="2000" b="1" i="1" dirty="0">
                <a:latin typeface="Courier New" pitchFamily="49"/>
                <a:ea typeface="HG Mincho Light J" pitchFamily="2"/>
                <a:cs typeface="Arial Unicode MS" pitchFamily="2"/>
              </a:rPr>
              <a:t>par ordre croissant des </a:t>
            </a:r>
            <a:r>
              <a:rPr lang="fr-FR" sz="2000" b="1" i="1" dirty="0" err="1" smtClean="0">
                <a:latin typeface="Courier New" pitchFamily="49"/>
                <a:ea typeface="HG Mincho Light J" pitchFamily="2"/>
                <a:cs typeface="Arial Unicode MS" pitchFamily="2"/>
              </a:rPr>
              <a:t>klés</a:t>
            </a:r>
            <a:endParaRPr lang="fr-FR" sz="2000" dirty="0" smtClean="0"/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map</a:t>
            </a:r>
            <a:r>
              <a:rPr lang="fr-FR" sz="1600" dirty="0" smtClean="0">
                <a:latin typeface="Lucida Console" panose="020B0609040504020204" pitchFamily="49" charset="0"/>
              </a:rPr>
              <a:t>&lt;char, </a:t>
            </a:r>
            <a:r>
              <a:rPr lang="fr-FR" sz="1600" dirty="0" err="1" smtClean="0">
                <a:latin typeface="Lucida Console" panose="020B0609040504020204" pitchFamily="49" charset="0"/>
              </a:rPr>
              <a:t>int</a:t>
            </a:r>
            <a:r>
              <a:rPr lang="fr-FR" sz="1600" dirty="0" smtClean="0">
                <a:latin typeface="Lucida Console" panose="020B0609040504020204" pitchFamily="49" charset="0"/>
              </a:rPr>
              <a:t>&gt; m;    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Déclaration</a:t>
            </a: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smtClean="0">
                <a:latin typeface="Lucida Console" panose="020B0609040504020204" pitchFamily="49" charset="0"/>
              </a:rPr>
              <a:t>m[‘S’];              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Accès à la valeur associée à la clé ’S’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smtClean="0">
                <a:latin typeface="Lucida Console" panose="020B0609040504020204" pitchFamily="49" charset="0"/>
              </a:rPr>
              <a:t>m[‘S’] = 5           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Cré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la clé ‘S’ avec sa valeur associée 5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make_pair</a:t>
            </a:r>
            <a:r>
              <a:rPr lang="fr-FR" sz="1600" dirty="0" smtClean="0">
                <a:latin typeface="Lucida Console" panose="020B0609040504020204" pitchFamily="49" charset="0"/>
              </a:rPr>
              <a:t>(‘S’,5);    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Cré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la clé ‘S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’ avec sa valeur associée 5</a:t>
            </a:r>
          </a:p>
          <a:p>
            <a:pPr marL="0" indent="0">
              <a:lnSpc>
                <a:spcPct val="110000"/>
              </a:lnSpc>
              <a:buNone/>
            </a:pP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map</a:t>
            </a:r>
            <a:r>
              <a:rPr lang="fr-FR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::</a:t>
            </a:r>
            <a:r>
              <a:rPr lang="fr-FR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iterateur</a:t>
            </a:r>
            <a:r>
              <a:rPr lang="fr-FR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 </a:t>
            </a:r>
            <a:r>
              <a:rPr lang="fr-FR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it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;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Déclaration de l’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itérateur</a:t>
            </a:r>
            <a:endParaRPr lang="fr-FR" sz="1600" dirty="0" smtClean="0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*</a:t>
            </a:r>
            <a:r>
              <a:rPr lang="fr-FR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it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;                   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represente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l’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endParaRPr lang="fr-FR" sz="1600" dirty="0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it</a:t>
            </a:r>
            <a:r>
              <a:rPr lang="fr-FR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-&gt;first; </a:t>
            </a:r>
            <a:r>
              <a:rPr lang="fr-FR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it</a:t>
            </a:r>
            <a:r>
              <a:rPr lang="fr-FR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-&gt;second; 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acces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à la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cle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(first)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et sa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valeur (second)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smtClean="0">
                <a:latin typeface="Lucida Console" panose="020B0609040504020204" pitchFamily="49" charset="0"/>
              </a:rPr>
              <a:t>(*</a:t>
            </a:r>
            <a:r>
              <a:rPr lang="fr-FR" sz="1600" dirty="0" err="1" smtClean="0">
                <a:latin typeface="Lucida Console" panose="020B0609040504020204" pitchFamily="49" charset="0"/>
              </a:rPr>
              <a:t>it</a:t>
            </a:r>
            <a:r>
              <a:rPr lang="fr-FR" sz="1600" dirty="0" smtClean="0">
                <a:latin typeface="Lucida Console" panose="020B0609040504020204" pitchFamily="49" charset="0"/>
              </a:rPr>
              <a:t>).first; (*</a:t>
            </a:r>
            <a:r>
              <a:rPr lang="fr-FR" sz="1600" dirty="0" err="1" smtClean="0">
                <a:latin typeface="Lucida Console" panose="020B0609040504020204" pitchFamily="49" charset="0"/>
              </a:rPr>
              <a:t>it</a:t>
            </a:r>
            <a:r>
              <a:rPr lang="fr-FR" sz="1600" dirty="0" smtClean="0">
                <a:latin typeface="Lucida Console" panose="020B0609040504020204" pitchFamily="49" charset="0"/>
              </a:rPr>
              <a:t>).second;  </a:t>
            </a: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smtClean="0">
                <a:latin typeface="Lucida Console" panose="020B0609040504020204" pitchFamily="49" charset="0"/>
              </a:rPr>
              <a:t> 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 Il est fortement déconseillé de modifier la valeur d’un élément d’une </a:t>
            </a:r>
            <a:r>
              <a:rPr lang="fr-FR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map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 par le biais d’un </a:t>
            </a:r>
            <a:r>
              <a:rPr lang="fr-FR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itérateur</a:t>
            </a:r>
            <a:endParaRPr lang="fr-FR" sz="1600" dirty="0" smtClean="0">
              <a:latin typeface="Lucida Console" panose="020B0609040504020204" pitchFamily="49" charset="0"/>
            </a:endParaRPr>
          </a:p>
        </p:txBody>
      </p:sp>
      <p:grpSp>
        <p:nvGrpSpPr>
          <p:cNvPr id="35" name="Groupe 34"/>
          <p:cNvGrpSpPr/>
          <p:nvPr/>
        </p:nvGrpSpPr>
        <p:grpSpPr>
          <a:xfrm>
            <a:off x="2629864" y="1424247"/>
            <a:ext cx="3918940" cy="1253760"/>
            <a:chOff x="979654" y="1762787"/>
            <a:chExt cx="3918940" cy="1253760"/>
          </a:xfrm>
        </p:grpSpPr>
        <p:grpSp>
          <p:nvGrpSpPr>
            <p:cNvPr id="36" name="Groupe 35"/>
            <p:cNvGrpSpPr/>
            <p:nvPr/>
          </p:nvGrpSpPr>
          <p:grpSpPr>
            <a:xfrm>
              <a:off x="979654" y="1762787"/>
              <a:ext cx="3918940" cy="653171"/>
              <a:chOff x="979654" y="1959513"/>
              <a:chExt cx="3918940" cy="653171"/>
            </a:xfrm>
          </p:grpSpPr>
          <p:sp>
            <p:nvSpPr>
              <p:cNvPr id="39" name="Forme libre 38"/>
              <p:cNvSpPr/>
              <p:nvPr/>
            </p:nvSpPr>
            <p:spPr>
              <a:xfrm>
                <a:off x="979980" y="1959513"/>
                <a:ext cx="3918614" cy="653171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0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0" name="Connecteur droit 39"/>
              <p:cNvSpPr/>
              <p:nvPr/>
            </p:nvSpPr>
            <p:spPr>
              <a:xfrm>
                <a:off x="1633082" y="1959513"/>
                <a:ext cx="0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1" name="Connecteur droit 40"/>
              <p:cNvSpPr/>
              <p:nvPr/>
            </p:nvSpPr>
            <p:spPr>
              <a:xfrm>
                <a:off x="2286185" y="1959513"/>
                <a:ext cx="0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2" name="Connecteur droit 41"/>
              <p:cNvSpPr/>
              <p:nvPr/>
            </p:nvSpPr>
            <p:spPr>
              <a:xfrm>
                <a:off x="2939287" y="1959513"/>
                <a:ext cx="0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3" name="Connecteur droit 42"/>
              <p:cNvSpPr/>
              <p:nvPr/>
            </p:nvSpPr>
            <p:spPr>
              <a:xfrm>
                <a:off x="3592390" y="1959513"/>
                <a:ext cx="0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4" name="Connecteur droit 43"/>
              <p:cNvSpPr/>
              <p:nvPr/>
            </p:nvSpPr>
            <p:spPr>
              <a:xfrm>
                <a:off x="4245492" y="1959513"/>
                <a:ext cx="0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5" name="Connecteur droit 44"/>
              <p:cNvSpPr/>
              <p:nvPr/>
            </p:nvSpPr>
            <p:spPr>
              <a:xfrm flipH="1">
                <a:off x="979654" y="1959513"/>
                <a:ext cx="653102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6" name="Connecteur droit 45"/>
              <p:cNvSpPr/>
              <p:nvPr/>
            </p:nvSpPr>
            <p:spPr>
              <a:xfrm flipH="1">
                <a:off x="1632756" y="1959513"/>
                <a:ext cx="653102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7" name="Connecteur droit 46"/>
              <p:cNvSpPr/>
              <p:nvPr/>
            </p:nvSpPr>
            <p:spPr>
              <a:xfrm flipH="1">
                <a:off x="2285858" y="1959513"/>
                <a:ext cx="653102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8" name="Connecteur droit 47"/>
              <p:cNvSpPr/>
              <p:nvPr/>
            </p:nvSpPr>
            <p:spPr>
              <a:xfrm flipH="1">
                <a:off x="2938961" y="1959513"/>
                <a:ext cx="653102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49" name="Connecteur droit 48"/>
              <p:cNvSpPr/>
              <p:nvPr/>
            </p:nvSpPr>
            <p:spPr>
              <a:xfrm flipH="1">
                <a:off x="3592063" y="1959513"/>
                <a:ext cx="653102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50" name="Connecteur droit 49"/>
              <p:cNvSpPr/>
              <p:nvPr/>
            </p:nvSpPr>
            <p:spPr>
              <a:xfrm flipH="1">
                <a:off x="4245166" y="1959513"/>
                <a:ext cx="653102" cy="6531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</a:ln>
            </p:spPr>
            <p:txBody>
              <a:bodyPr vert="horz" wrap="none" lIns="0" tIns="0" rIns="0" bIns="0" anchor="ctr" anchorCtr="1" compatLnSpc="0"/>
              <a:lstStyle/>
              <a:p>
                <a:pPr hangingPunct="0"/>
                <a:endParaRPr lang="fr-FR" sz="2200">
                  <a:latin typeface="Albany" pitchFamily="34"/>
                  <a:ea typeface="HG Mincho Light J" pitchFamily="2"/>
                  <a:cs typeface="Arial Unicode MS" pitchFamily="2"/>
                </a:endParaRPr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1044964" y="1996417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 dirty="0">
                    <a:latin typeface="Albany" pitchFamily="34"/>
                    <a:ea typeface="HG Mincho Light J" pitchFamily="2"/>
                    <a:cs typeface="Arial Unicode MS" pitchFamily="2"/>
                  </a:rPr>
                  <a:t>k</a:t>
                </a:r>
              </a:p>
            </p:txBody>
          </p:sp>
          <p:sp>
            <p:nvSpPr>
              <p:cNvPr id="52" name="ZoneTexte 51"/>
              <p:cNvSpPr txBox="1"/>
              <p:nvPr/>
            </p:nvSpPr>
            <p:spPr>
              <a:xfrm>
                <a:off x="1306531" y="2253440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 dirty="0">
                    <a:latin typeface="Albany" pitchFamily="34"/>
                    <a:ea typeface="HG Mincho Light J" pitchFamily="2"/>
                    <a:cs typeface="Arial Unicode MS" pitchFamily="2"/>
                  </a:rPr>
                  <a:t>v</a:t>
                </a:r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1731048" y="1996743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 dirty="0">
                    <a:latin typeface="Albany" pitchFamily="34"/>
                    <a:ea typeface="HG Mincho Light J" pitchFamily="2"/>
                    <a:cs typeface="Arial Unicode MS" pitchFamily="2"/>
                  </a:rPr>
                  <a:t>k</a:t>
                </a:r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2384150" y="1996743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>
                    <a:latin typeface="Albany" pitchFamily="34"/>
                    <a:ea typeface="HG Mincho Light J" pitchFamily="2"/>
                    <a:cs typeface="Arial Unicode MS" pitchFamily="2"/>
                  </a:rPr>
                  <a:t>k</a:t>
                </a:r>
              </a:p>
            </p:txBody>
          </p:sp>
          <p:sp>
            <p:nvSpPr>
              <p:cNvPr id="55" name="ZoneTexte 54"/>
              <p:cNvSpPr txBox="1"/>
              <p:nvPr/>
            </p:nvSpPr>
            <p:spPr>
              <a:xfrm>
                <a:off x="3037253" y="1996743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 dirty="0">
                    <a:latin typeface="Albany" pitchFamily="34"/>
                    <a:ea typeface="HG Mincho Light J" pitchFamily="2"/>
                    <a:cs typeface="Arial Unicode MS" pitchFamily="2"/>
                  </a:rPr>
                  <a:t>k</a:t>
                </a:r>
              </a:p>
            </p:txBody>
          </p:sp>
          <p:sp>
            <p:nvSpPr>
              <p:cNvPr id="56" name="ZoneTexte 55"/>
              <p:cNvSpPr txBox="1"/>
              <p:nvPr/>
            </p:nvSpPr>
            <p:spPr>
              <a:xfrm>
                <a:off x="3690355" y="1996743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>
                    <a:latin typeface="Albany" pitchFamily="34"/>
                    <a:ea typeface="HG Mincho Light J" pitchFamily="2"/>
                    <a:cs typeface="Arial Unicode MS" pitchFamily="2"/>
                  </a:rPr>
                  <a:t>k</a:t>
                </a:r>
              </a:p>
            </p:txBody>
          </p:sp>
          <p:sp>
            <p:nvSpPr>
              <p:cNvPr id="57" name="ZoneTexte 56"/>
              <p:cNvSpPr txBox="1"/>
              <p:nvPr/>
            </p:nvSpPr>
            <p:spPr>
              <a:xfrm>
                <a:off x="4343457" y="1996743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 dirty="0">
                    <a:latin typeface="Albany" pitchFamily="34"/>
                    <a:ea typeface="HG Mincho Light J" pitchFamily="2"/>
                    <a:cs typeface="Arial Unicode MS" pitchFamily="2"/>
                  </a:rPr>
                  <a:t>k</a:t>
                </a:r>
              </a:p>
            </p:txBody>
          </p:sp>
          <p:sp>
            <p:nvSpPr>
              <p:cNvPr id="58" name="ZoneTexte 57"/>
              <p:cNvSpPr txBox="1"/>
              <p:nvPr/>
            </p:nvSpPr>
            <p:spPr>
              <a:xfrm>
                <a:off x="1992289" y="2253766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>
                    <a:latin typeface="Albany" pitchFamily="34"/>
                    <a:ea typeface="HG Mincho Light J" pitchFamily="2"/>
                    <a:cs typeface="Arial Unicode MS" pitchFamily="2"/>
                  </a:rPr>
                  <a:t>v</a:t>
                </a:r>
              </a:p>
            </p:txBody>
          </p:sp>
          <p:sp>
            <p:nvSpPr>
              <p:cNvPr id="59" name="ZoneTexte 58"/>
              <p:cNvSpPr txBox="1"/>
              <p:nvPr/>
            </p:nvSpPr>
            <p:spPr>
              <a:xfrm>
                <a:off x="2645390" y="2253766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>
                    <a:latin typeface="Albany" pitchFamily="34"/>
                    <a:ea typeface="HG Mincho Light J" pitchFamily="2"/>
                    <a:cs typeface="Arial Unicode MS" pitchFamily="2"/>
                  </a:rPr>
                  <a:t>v</a:t>
                </a:r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3265838" y="2253766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>
                    <a:latin typeface="Albany" pitchFamily="34"/>
                    <a:ea typeface="HG Mincho Light J" pitchFamily="2"/>
                    <a:cs typeface="Arial Unicode MS" pitchFamily="2"/>
                  </a:rPr>
                  <a:t>v</a:t>
                </a:r>
              </a:p>
            </p:txBody>
          </p:sp>
          <p:sp>
            <p:nvSpPr>
              <p:cNvPr id="61" name="ZoneTexte 60"/>
              <p:cNvSpPr txBox="1"/>
              <p:nvPr/>
            </p:nvSpPr>
            <p:spPr>
              <a:xfrm>
                <a:off x="3951596" y="2253766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>
                    <a:latin typeface="Albany" pitchFamily="34"/>
                    <a:ea typeface="HG Mincho Light J" pitchFamily="2"/>
                    <a:cs typeface="Arial Unicode MS" pitchFamily="2"/>
                  </a:rPr>
                  <a:t>v</a:t>
                </a: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4604698" y="2253766"/>
                <a:ext cx="156902" cy="3243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horz" wrap="none" lIns="0" tIns="0" rIns="0" bIns="0" anchorCtr="0" compatLnSpc="0">
                <a:spAutoFit/>
              </a:bodyPr>
              <a:lstStyle/>
              <a:p>
                <a:pPr hangingPunct="0"/>
                <a:r>
                  <a:rPr lang="fr-FR" sz="2200" b="1">
                    <a:latin typeface="Albany" pitchFamily="34"/>
                    <a:ea typeface="HG Mincho Light J" pitchFamily="2"/>
                    <a:cs typeface="Arial Unicode MS" pitchFamily="2"/>
                  </a:rPr>
                  <a:t>v</a:t>
                </a:r>
              </a:p>
            </p:txBody>
          </p:sp>
        </p:grpSp>
        <p:sp>
          <p:nvSpPr>
            <p:cNvPr id="37" name="ZoneTexte 36"/>
            <p:cNvSpPr txBox="1"/>
            <p:nvPr/>
          </p:nvSpPr>
          <p:spPr>
            <a:xfrm>
              <a:off x="2896506" y="2784111"/>
              <a:ext cx="738664" cy="2324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1600" b="1" i="1" dirty="0" smtClean="0">
                  <a:latin typeface="Courier New" pitchFamily="49"/>
                  <a:ea typeface="HG Mincho Light J" pitchFamily="2"/>
                  <a:cs typeface="Arial Unicode MS" pitchFamily="2"/>
                </a:rPr>
                <a:t>[], at</a:t>
              </a:r>
              <a:endParaRPr lang="fr-FR" sz="1600" b="1" i="1" dirty="0">
                <a:latin typeface="Courier New" pitchFamily="49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38" name="Connecteur droit 37"/>
            <p:cNvSpPr/>
            <p:nvPr/>
          </p:nvSpPr>
          <p:spPr>
            <a:xfrm flipV="1">
              <a:off x="3232591" y="2412067"/>
              <a:ext cx="9273" cy="3688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headEnd type="arrow"/>
              <a:tailEnd type="arrow"/>
            </a:ln>
          </p:spPr>
          <p:txBody>
            <a:bodyPr vert="horz" wrap="none" lIns="17994" tIns="17994" rIns="17994" bIns="17994" anchor="ctr" anchorCtr="1" compatLnSpc="0"/>
            <a:lstStyle/>
            <a:p>
              <a:pPr hangingPunct="0"/>
              <a:endParaRPr lang="fr-FR" sz="1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75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Fonctions membres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628800"/>
            <a:ext cx="8784977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2200" b="1" dirty="0" smtClean="0">
                <a:latin typeface="+mj-lt"/>
              </a:rPr>
              <a:t>Insertion / Suppression 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m.insert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insere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un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(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std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::pair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&lt;&gt;()),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à une position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donnee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m.erase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supprime un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element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en utilisant la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klé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2200" b="1" dirty="0" smtClean="0">
                <a:latin typeface="+mj-lt"/>
              </a:rPr>
              <a:t>Autres fonctions 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m.find</a:t>
            </a:r>
            <a:r>
              <a:rPr lang="fr-FR" sz="1600" dirty="0">
                <a:latin typeface="Lucida Console" panose="020B0609040504020204" pitchFamily="49" charset="0"/>
              </a:rPr>
              <a:t>(</a:t>
            </a:r>
            <a:r>
              <a:rPr lang="fr-FR" sz="1600" dirty="0" err="1">
                <a:latin typeface="Lucida Console" panose="020B0609040504020204" pitchFamily="49" charset="0"/>
              </a:rPr>
              <a:t>kle</a:t>
            </a:r>
            <a:r>
              <a:rPr lang="fr-FR" sz="1600" dirty="0">
                <a:latin typeface="Lucida Console" panose="020B0609040504020204" pitchFamily="49" charset="0"/>
              </a:rPr>
              <a:t>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fournit un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it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.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sur un des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elts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ayant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kle</a:t>
            </a: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m.swap</a:t>
            </a:r>
            <a:r>
              <a:rPr lang="fr-FR" sz="1600" dirty="0" smtClean="0">
                <a:latin typeface="Lucida Console" panose="020B0609040504020204" pitchFamily="49" charset="0"/>
              </a:rPr>
              <a:t>();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echange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les contenus de 2 tables de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meme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type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m.extract</a:t>
            </a:r>
            <a:r>
              <a:rPr lang="fr-FR" sz="1600" dirty="0" smtClean="0">
                <a:latin typeface="Lucida Console" panose="020B0609040504020204" pitchFamily="49" charset="0"/>
              </a:rPr>
              <a:t>();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 C++17 : extrait un nœud (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clé+valeur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) d’une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map</a:t>
            </a:r>
            <a:endParaRPr lang="fr-FR" sz="1600" dirty="0" smtClean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m.merge</a:t>
            </a:r>
            <a:r>
              <a:rPr lang="fr-FR" sz="1600" dirty="0" smtClean="0">
                <a:latin typeface="Lucida Console" panose="020B0609040504020204" pitchFamily="49" charset="0"/>
              </a:rPr>
              <a:t>(m1);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C++17 : fusionne m1 dans 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m.size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retourne le nombre de la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map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m.empty</a:t>
            </a:r>
            <a:r>
              <a:rPr lang="fr-FR" sz="1600" dirty="0">
                <a:latin typeface="Lucida Console" panose="020B0609040504020204" pitchFamily="49" charset="0"/>
              </a:rPr>
              <a:t>();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retourne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true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si la carte est vide sinon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false</a:t>
            </a: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2200" b="1" dirty="0" smtClean="0">
                <a:latin typeface="+mj-lt"/>
              </a:rPr>
              <a:t>Pour </a:t>
            </a:r>
            <a:r>
              <a:rPr lang="fr-FR" sz="2200" b="1" dirty="0" err="1" smtClean="0">
                <a:latin typeface="+mj-lt"/>
              </a:rPr>
              <a:t>multimap</a:t>
            </a:r>
            <a:r>
              <a:rPr lang="fr-FR" sz="2200" b="1" dirty="0" smtClean="0">
                <a:latin typeface="+mj-lt"/>
              </a:rPr>
              <a:t> :</a:t>
            </a:r>
            <a:endParaRPr lang="fr-FR" sz="2200" b="1" dirty="0">
              <a:latin typeface="+mj-lt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m.count</a:t>
            </a:r>
            <a:r>
              <a:rPr lang="fr-FR" sz="1600" dirty="0" smtClean="0">
                <a:latin typeface="Lucida Console" panose="020B0609040504020204" pitchFamily="49" charset="0"/>
              </a:rPr>
              <a:t>(</a:t>
            </a:r>
            <a:r>
              <a:rPr lang="fr-FR" sz="1600" dirty="0" err="1" smtClean="0">
                <a:latin typeface="Lucida Console" panose="020B0609040504020204" pitchFamily="49" charset="0"/>
              </a:rPr>
              <a:t>kle</a:t>
            </a:r>
            <a:r>
              <a:rPr lang="fr-FR" sz="1600" dirty="0" smtClean="0">
                <a:latin typeface="Lucida Console" panose="020B0609040504020204" pitchFamily="49" charset="0"/>
              </a:rPr>
              <a:t>); 	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nb d’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elts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ayant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kle</a:t>
            </a:r>
            <a:endParaRPr lang="fr-FR" sz="1600" dirty="0" smtClean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m.lower_bound</a:t>
            </a:r>
            <a:r>
              <a:rPr lang="fr-FR" sz="1600" dirty="0" smtClean="0">
                <a:latin typeface="Lucida Console" panose="020B0609040504020204" pitchFamily="49" charset="0"/>
              </a:rPr>
              <a:t>(</a:t>
            </a:r>
            <a:r>
              <a:rPr lang="fr-FR" sz="1600" dirty="0" err="1" smtClean="0">
                <a:latin typeface="Lucida Console" panose="020B0609040504020204" pitchFamily="49" charset="0"/>
              </a:rPr>
              <a:t>kle</a:t>
            </a:r>
            <a:r>
              <a:rPr lang="fr-FR" sz="1600" dirty="0" smtClean="0">
                <a:latin typeface="Lucida Console" panose="020B0609040504020204" pitchFamily="49" charset="0"/>
              </a:rPr>
              <a:t>);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fournit un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it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. sur le 1</a:t>
            </a:r>
            <a:r>
              <a:rPr lang="fr-FR" sz="1600" baseline="300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ier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ayant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kle</a:t>
            </a:r>
            <a:endParaRPr lang="fr-FR" sz="1600" dirty="0" smtClean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m.upper_bound</a:t>
            </a:r>
            <a:r>
              <a:rPr lang="fr-FR" sz="1600" dirty="0" smtClean="0">
                <a:latin typeface="Lucida Console" panose="020B0609040504020204" pitchFamily="49" charset="0"/>
              </a:rPr>
              <a:t>(</a:t>
            </a:r>
            <a:r>
              <a:rPr lang="fr-FR" sz="1600" dirty="0" err="1" smtClean="0">
                <a:latin typeface="Lucida Console" panose="020B0609040504020204" pitchFamily="49" charset="0"/>
              </a:rPr>
              <a:t>kle</a:t>
            </a:r>
            <a:r>
              <a:rPr lang="fr-FR" sz="1600" dirty="0" smtClean="0">
                <a:latin typeface="Lucida Console" panose="020B0609040504020204" pitchFamily="49" charset="0"/>
              </a:rPr>
              <a:t>);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fournit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un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it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. sur le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dernier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elt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ayant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kle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4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22113"/>
          </a:xfrm>
        </p:spPr>
        <p:txBody>
          <a:bodyPr/>
          <a:lstStyle/>
          <a:p>
            <a:r>
              <a:rPr lang="fr-FR" dirty="0" err="1"/>
              <a:t>e</a:t>
            </a:r>
            <a:r>
              <a:rPr lang="fr-FR" dirty="0" err="1" smtClean="0"/>
              <a:t>xtract</a:t>
            </a:r>
            <a:r>
              <a:rPr lang="fr-FR" dirty="0" smtClean="0"/>
              <a:t>/</a:t>
            </a:r>
            <a:r>
              <a:rPr lang="fr-FR" dirty="0" err="1" smtClean="0"/>
              <a:t>merge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m.extract</a:t>
            </a:r>
            <a:r>
              <a:rPr lang="fr-FR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 </a:t>
            </a:r>
            <a:r>
              <a:rPr lang="fr-FR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+mj-lt"/>
              </a:rPr>
              <a:t>: seul moyen pour changer la clé d’une </a:t>
            </a:r>
            <a:r>
              <a:rPr lang="fr-FR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+mj-lt"/>
              </a:rPr>
              <a:t>map</a:t>
            </a:r>
            <a:r>
              <a:rPr lang="fr-FR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+mj-lt"/>
              </a:rPr>
              <a:t> sans réallouer</a:t>
            </a:r>
          </a:p>
          <a:p>
            <a:pPr marL="0" indent="0">
              <a:buNone/>
            </a:pPr>
            <a:endParaRPr lang="fr-FR" sz="7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{{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mango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papaya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guava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}};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auto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nh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extract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nh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key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move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nh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m == {{1, "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mango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"}, {3, "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guava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"}, {4, "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papaya</a:t>
            </a:r>
            <a:r>
              <a:rPr lang="fr-FR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"}}</a:t>
            </a:r>
          </a:p>
          <a:p>
            <a:pPr marL="0" indent="0">
              <a:buNone/>
            </a:pPr>
            <a:endParaRPr lang="fr-FR" sz="1400" dirty="0">
              <a:solidFill>
                <a:srgbClr val="008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2000" dirty="0" err="1" smtClean="0">
                <a:highlight>
                  <a:srgbClr val="FFFFFF"/>
                </a:highlight>
                <a:latin typeface="Lucida Console" panose="020B0609040504020204" pitchFamily="49" charset="0"/>
              </a:rPr>
              <a:t>m.merge</a:t>
            </a:r>
            <a:r>
              <a:rPr lang="fr-FR" sz="2000" dirty="0" smtClean="0">
                <a:highlight>
                  <a:srgbClr val="FFFFFF"/>
                </a:highlight>
                <a:latin typeface="Lucida Console" panose="020B0609040504020204" pitchFamily="49" charset="0"/>
              </a:rPr>
              <a:t>() </a:t>
            </a:r>
            <a:r>
              <a:rPr lang="fr-FR" sz="2000" dirty="0" smtClean="0">
                <a:highlight>
                  <a:srgbClr val="FFFFFF"/>
                </a:highlight>
              </a:rPr>
              <a:t>: fusionne 2 tables associatives</a:t>
            </a:r>
          </a:p>
          <a:p>
            <a:pPr marL="0" indent="0">
              <a:buNone/>
            </a:pPr>
            <a:endParaRPr lang="fr-FR" sz="1400" dirty="0" smtClean="0">
              <a:solidFill>
                <a:srgbClr val="008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make_pair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earth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pair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"moon"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pair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"moon"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({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sun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merge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m2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fr-FR" sz="1400" b="1" dirty="0">
              <a:solidFill>
                <a:srgbClr val="00008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2000" b="1" dirty="0" smtClean="0">
                <a:highlight>
                  <a:srgbClr val="FFFFFF"/>
                </a:highlight>
              </a:rPr>
              <a:t>Pour la compilation : </a:t>
            </a:r>
            <a:r>
              <a:rPr lang="fr-FR" sz="1600" dirty="0" smtClean="0">
                <a:highlight>
                  <a:srgbClr val="FFFFFF"/>
                </a:highlight>
                <a:latin typeface="Lucida Console" panose="020B0609040504020204" pitchFamily="49" charset="0"/>
              </a:rPr>
              <a:t>$g++ -</a:t>
            </a:r>
            <a:r>
              <a:rPr lang="fr-FR" sz="1600" dirty="0" err="1" smtClean="0">
                <a:highlight>
                  <a:srgbClr val="FFFFFF"/>
                </a:highlight>
                <a:latin typeface="Lucida Console" panose="020B0609040504020204" pitchFamily="49" charset="0"/>
              </a:rPr>
              <a:t>std</a:t>
            </a:r>
            <a:r>
              <a:rPr lang="fr-FR" sz="1600" dirty="0" smtClean="0"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fr-FR" sz="1600" dirty="0" err="1" smtClean="0">
                <a:highlight>
                  <a:srgbClr val="FFFFFF"/>
                </a:highlight>
                <a:latin typeface="Lucida Console" panose="020B0609040504020204" pitchFamily="49" charset="0"/>
              </a:rPr>
              <a:t>c++</a:t>
            </a:r>
            <a:r>
              <a:rPr lang="fr-FR" sz="1600" dirty="0" smtClean="0">
                <a:highlight>
                  <a:srgbClr val="FFFFFF"/>
                </a:highlight>
                <a:latin typeface="Lucida Console" panose="020B0609040504020204" pitchFamily="49" charset="0"/>
              </a:rPr>
              <a:t>17 mergeMap.cpp –o merge.exe</a:t>
            </a:r>
            <a:endParaRPr lang="fr-FR" sz="1600" b="1" dirty="0" smtClean="0">
              <a:solidFill>
                <a:srgbClr val="00008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74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4 types de conteneurs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4"/>
            <a:ext cx="843528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2400" b="1" dirty="0" smtClean="0"/>
              <a:t>Associative</a:t>
            </a:r>
            <a:r>
              <a:rPr lang="fr-FR" sz="2400" dirty="0" smtClean="0"/>
              <a:t> : collections d’éléments (ou paires) dont l’ordre est déterminé par le conteneur lui-même pour un accès rapide</a:t>
            </a:r>
          </a:p>
          <a:p>
            <a:pPr marL="0" indent="0">
              <a:buNone/>
            </a:pPr>
            <a:r>
              <a:rPr lang="fr-FR" sz="2000" b="1" dirty="0" smtClean="0"/>
              <a:t>(Non) ordonné </a:t>
            </a:r>
            <a:r>
              <a:rPr lang="fr-FR" sz="2000" b="1" dirty="0"/>
              <a:t>: </a:t>
            </a:r>
            <a:endParaRPr lang="fr-FR" sz="2000" b="1" dirty="0" smtClean="0"/>
          </a:p>
          <a:p>
            <a:pPr marL="0" indent="0">
              <a:buNone/>
            </a:pPr>
            <a:r>
              <a:rPr lang="fr-FR" sz="2000" dirty="0" smtClean="0"/>
              <a:t>(</a:t>
            </a:r>
            <a:r>
              <a:rPr lang="fr-FR" sz="2000" dirty="0" err="1" smtClean="0"/>
              <a:t>unordered</a:t>
            </a:r>
            <a:r>
              <a:rPr lang="fr-FR" sz="2000" dirty="0" smtClean="0"/>
              <a:t>_) </a:t>
            </a:r>
            <a:r>
              <a:rPr lang="fr-FR" sz="2000" dirty="0" err="1" smtClean="0"/>
              <a:t>map</a:t>
            </a:r>
            <a:r>
              <a:rPr lang="fr-FR" sz="2000" dirty="0" smtClean="0"/>
              <a:t>/</a:t>
            </a:r>
            <a:r>
              <a:rPr lang="fr-FR" sz="2000" dirty="0" err="1" smtClean="0"/>
              <a:t>multimap</a:t>
            </a:r>
            <a:r>
              <a:rPr lang="fr-FR" sz="2000" dirty="0" smtClean="0"/>
              <a:t> </a:t>
            </a:r>
            <a:r>
              <a:rPr lang="fr-FR" sz="2000" dirty="0"/>
              <a:t>: </a:t>
            </a:r>
            <a:r>
              <a:rPr lang="fr-FR" sz="1800" dirty="0" smtClean="0"/>
              <a:t>paire d’éléments=(</a:t>
            </a:r>
            <a:r>
              <a:rPr lang="fr-FR" sz="1800" dirty="0" err="1" smtClean="0"/>
              <a:t>clé,valeur</a:t>
            </a:r>
            <a:r>
              <a:rPr lang="fr-FR" sz="1800" dirty="0" smtClean="0"/>
              <a:t>) </a:t>
            </a:r>
            <a:r>
              <a:rPr lang="fr-FR" sz="1800" dirty="0">
                <a:sym typeface="Wingdings" panose="05000000000000000000" pitchFamily="2" charset="2"/>
              </a:rPr>
              <a:t> </a:t>
            </a:r>
            <a:r>
              <a:rPr lang="fr-FR" sz="1800" b="1" dirty="0"/>
              <a:t>table </a:t>
            </a:r>
            <a:r>
              <a:rPr lang="fr-FR" sz="1800" b="1" dirty="0" smtClean="0"/>
              <a:t>associative</a:t>
            </a:r>
          </a:p>
          <a:p>
            <a:pPr marL="0" indent="0">
              <a:buNone/>
            </a:pPr>
            <a:r>
              <a:rPr lang="fr-FR" sz="2000" dirty="0" smtClean="0"/>
              <a:t>(</a:t>
            </a:r>
            <a:r>
              <a:rPr lang="fr-FR" sz="2000" dirty="0" err="1" smtClean="0"/>
              <a:t>unordered</a:t>
            </a:r>
            <a:r>
              <a:rPr lang="fr-FR" sz="2000" dirty="0" smtClean="0"/>
              <a:t>_) set/</a:t>
            </a:r>
            <a:r>
              <a:rPr lang="fr-FR" sz="2000" dirty="0" err="1" smtClean="0"/>
              <a:t>multiset</a:t>
            </a:r>
            <a:r>
              <a:rPr lang="fr-FR" sz="2000" dirty="0" smtClean="0"/>
              <a:t> </a:t>
            </a:r>
            <a:r>
              <a:rPr lang="fr-FR" sz="2000" dirty="0"/>
              <a:t>: </a:t>
            </a:r>
            <a:r>
              <a:rPr lang="fr-FR" sz="1800" dirty="0" smtClean="0"/>
              <a:t>{clé} </a:t>
            </a:r>
            <a:r>
              <a:rPr lang="fr-FR" sz="1800" dirty="0" smtClean="0">
                <a:sym typeface="Wingdings" panose="05000000000000000000" pitchFamily="2" charset="2"/>
              </a:rPr>
              <a:t> </a:t>
            </a:r>
            <a:r>
              <a:rPr lang="fr-FR" sz="1800" b="1" dirty="0">
                <a:sym typeface="Wingdings" panose="05000000000000000000" pitchFamily="2" charset="2"/>
              </a:rPr>
              <a:t>des </a:t>
            </a:r>
            <a:r>
              <a:rPr lang="fr-FR" sz="1800" b="1" dirty="0" smtClean="0">
                <a:sym typeface="Wingdings" panose="05000000000000000000" pitchFamily="2" charset="2"/>
              </a:rPr>
              <a:t>ensembles</a:t>
            </a:r>
          </a:p>
          <a:p>
            <a:pPr marL="0" indent="0">
              <a:buNone/>
            </a:pPr>
            <a:endParaRPr lang="fr-FR" sz="2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2400" b="1" dirty="0" smtClean="0"/>
              <a:t>Spécialisés</a:t>
            </a:r>
            <a:r>
              <a:rPr lang="fr-FR" sz="2400" dirty="0" smtClean="0"/>
              <a:t> : </a:t>
            </a:r>
          </a:p>
          <a:p>
            <a:pPr marL="0" indent="0">
              <a:buNone/>
            </a:pPr>
            <a:r>
              <a:rPr lang="fr-FR" sz="2400" dirty="0" smtClean="0"/>
              <a:t>string : chaînes de caractères</a:t>
            </a:r>
          </a:p>
          <a:p>
            <a:pPr marL="0" indent="0">
              <a:buNone/>
            </a:pPr>
            <a:r>
              <a:rPr lang="fr-FR" sz="2400" dirty="0" err="1"/>
              <a:t>b</a:t>
            </a:r>
            <a:r>
              <a:rPr lang="fr-FR" sz="2400" dirty="0" err="1" smtClean="0"/>
              <a:t>itset</a:t>
            </a:r>
            <a:r>
              <a:rPr lang="fr-FR" sz="2400" dirty="0" smtClean="0"/>
              <a:t> : tableaux de booléens</a:t>
            </a:r>
          </a:p>
          <a:p>
            <a:pPr marL="0" indent="0">
              <a:buNone/>
            </a:pPr>
            <a:endParaRPr lang="fr-FR" sz="2400" dirty="0" smtClean="0"/>
          </a:p>
          <a:p>
            <a:pPr lvl="1">
              <a:buFontTx/>
              <a:buChar char="-"/>
            </a:pPr>
            <a:endParaRPr lang="fr-FR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86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22113"/>
          </a:xfrm>
        </p:spPr>
        <p:txBody>
          <a:bodyPr/>
          <a:lstStyle/>
          <a:p>
            <a:r>
              <a:rPr lang="fr-FR" dirty="0" smtClean="0"/>
              <a:t>Exemple complet avec </a:t>
            </a:r>
            <a:r>
              <a:rPr lang="fr-FR" dirty="0" err="1" smtClean="0"/>
              <a:t>merge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556792"/>
            <a:ext cx="4104456" cy="5047535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&lt;string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fr-FR" sz="1600" dirty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template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typename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Conteneur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Conteneur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&amp;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&amp;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mess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mess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typename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Conteneur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const_iterator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6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</a:t>
            </a:r>
            <a:r>
              <a:rPr lang="fr-FR" sz="16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begin</a:t>
            </a:r>
            <a:r>
              <a:rPr lang="fr-FR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600" dirty="0">
              <a:solidFill>
                <a:srgbClr val="FF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it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!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++)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"("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it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-&gt;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first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": 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it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-&gt;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second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") "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364410" y="1556791"/>
            <a:ext cx="4752528" cy="5047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m1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make_pair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earth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m1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pair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"moon"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m2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pair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"moon"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m2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({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sun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"m1 : 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"m2 : 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m1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merge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"m1 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apres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merge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: 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	</a:t>
            </a:r>
          </a:p>
          <a:p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  <a:p>
            <a:r>
              <a:rPr lang="fr-FR" dirty="0" smtClean="0"/>
              <a:t>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4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22113"/>
          </a:xfrm>
        </p:spPr>
        <p:txBody>
          <a:bodyPr/>
          <a:lstStyle/>
          <a:p>
            <a:r>
              <a:rPr lang="fr-FR" dirty="0" smtClean="0"/>
              <a:t>Exemple complet avec </a:t>
            </a:r>
            <a:r>
              <a:rPr lang="fr-FR" dirty="0" err="1" smtClean="0"/>
              <a:t>merge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61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07504" y="1556792"/>
            <a:ext cx="4104456" cy="5047535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&lt;string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fr-FR" sz="1600" dirty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template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typename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Conteneur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Conteneur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&amp;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&amp;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mess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mess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typename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Conteneur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const_iterator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for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it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!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++)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"("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it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-&gt;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first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": 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it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-&gt;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second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") "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364410" y="1556791"/>
            <a:ext cx="4752528" cy="5047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m1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make_pair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earth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m1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pair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"moon"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m2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pair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"moon"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m2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({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sun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"m1 : 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"m2 : 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m1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merge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m2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printContainer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"m1 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apres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merge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: 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	</a:t>
            </a:r>
          </a:p>
          <a:p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  <a:p>
            <a:r>
              <a:rPr lang="fr-FR" dirty="0" smtClean="0"/>
              <a:t>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1545382" y="2276872"/>
            <a:ext cx="7128792" cy="244827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Output 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m1 </a:t>
            </a:r>
            <a:r>
              <a:rPr lang="en-US" sz="2400" dirty="0">
                <a:solidFill>
                  <a:schemeClr val="tx1"/>
                </a:solidFill>
              </a:rPr>
              <a:t>: (earth: 1) (moon: 2) </a:t>
            </a:r>
          </a:p>
          <a:p>
            <a:r>
              <a:rPr lang="en-US" sz="2400" dirty="0">
                <a:solidFill>
                  <a:schemeClr val="tx1"/>
                </a:solidFill>
              </a:rPr>
              <a:t>m2 : (moon: 2) (sun: 3) </a:t>
            </a:r>
          </a:p>
          <a:p>
            <a:r>
              <a:rPr lang="en-US" sz="2400" dirty="0">
                <a:solidFill>
                  <a:schemeClr val="tx1"/>
                </a:solidFill>
              </a:rPr>
              <a:t>m1 </a:t>
            </a:r>
            <a:r>
              <a:rPr lang="en-US" sz="2400" dirty="0" err="1">
                <a:solidFill>
                  <a:schemeClr val="tx1"/>
                </a:solidFill>
              </a:rPr>
              <a:t>apres</a:t>
            </a:r>
            <a:r>
              <a:rPr lang="en-US" sz="2400" dirty="0">
                <a:solidFill>
                  <a:schemeClr val="tx1"/>
                </a:solidFill>
              </a:rPr>
              <a:t> merge : (earth: 1) (moon: 2) (sun: 3)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4121"/>
          </a:xfrm>
        </p:spPr>
        <p:txBody>
          <a:bodyPr/>
          <a:lstStyle/>
          <a:p>
            <a:r>
              <a:rPr lang="fr-FR" dirty="0"/>
              <a:t>s</a:t>
            </a:r>
            <a:r>
              <a:rPr lang="fr-FR" dirty="0" smtClean="0"/>
              <a:t>et/</a:t>
            </a:r>
            <a:r>
              <a:rPr lang="fr-FR" dirty="0" err="1" smtClean="0"/>
              <a:t>multiset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48" y="1642542"/>
            <a:ext cx="8507288" cy="4090714"/>
          </a:xfrm>
        </p:spPr>
        <p:txBody>
          <a:bodyPr>
            <a:normAutofit/>
          </a:bodyPr>
          <a:lstStyle/>
          <a:p>
            <a:r>
              <a:rPr lang="fr-FR" sz="2000" dirty="0" smtClean="0"/>
              <a:t>Cas particulier de </a:t>
            </a:r>
            <a:r>
              <a:rPr lang="fr-FR" sz="2000" dirty="0" err="1" smtClean="0"/>
              <a:t>map</a:t>
            </a:r>
            <a:r>
              <a:rPr lang="fr-FR" sz="2000" dirty="0" smtClean="0"/>
              <a:t> = ensemble de clés (ce ne sont plus des paires </a:t>
            </a:r>
            <a:r>
              <a:rPr lang="fr-FR" sz="2000" dirty="0" err="1" smtClean="0"/>
              <a:t>cle</a:t>
            </a:r>
            <a:r>
              <a:rPr lang="fr-FR" sz="2000" dirty="0" smtClean="0"/>
              <a:t>/val)</a:t>
            </a:r>
          </a:p>
          <a:p>
            <a:pPr marL="0" indent="0">
              <a:buNone/>
            </a:pPr>
            <a:r>
              <a:rPr lang="fr-FR" sz="2000" dirty="0"/>
              <a:t>	</a:t>
            </a:r>
            <a:r>
              <a:rPr lang="fr-FR" sz="2000" dirty="0" smtClean="0">
                <a:sym typeface="Wingdings" panose="05000000000000000000" pitchFamily="2" charset="2"/>
              </a:rPr>
              <a:t> même construction, insertion, fonctions membres</a:t>
            </a:r>
            <a:endParaRPr lang="fr-FR" sz="2000" dirty="0" smtClean="0"/>
          </a:p>
          <a:p>
            <a:r>
              <a:rPr lang="fr-FR" sz="2000" dirty="0">
                <a:sym typeface="Wingdings" panose="05000000000000000000" pitchFamily="2" charset="2"/>
              </a:rPr>
              <a:t>E</a:t>
            </a:r>
            <a:r>
              <a:rPr lang="fr-FR" sz="2000" dirty="0" smtClean="0">
                <a:sym typeface="Wingdings" panose="05000000000000000000" pitchFamily="2" charset="2"/>
              </a:rPr>
              <a:t>nsemble d’éléments constitués de </a:t>
            </a:r>
            <a:r>
              <a:rPr lang="fr-FR" sz="2000" b="1" dirty="0" smtClean="0">
                <a:sym typeface="Wingdings" panose="05000000000000000000" pitchFamily="2" charset="2"/>
              </a:rPr>
              <a:t>valeurs constantes -&gt; Non modifiables</a:t>
            </a:r>
            <a:endParaRPr lang="fr-FR" sz="2000" b="1" dirty="0">
              <a:latin typeface="Lucida Console" panose="020B0609040504020204" pitchFamily="49" charset="0"/>
            </a:endParaRPr>
          </a:p>
          <a:p>
            <a:endParaRPr lang="fr-FR" sz="1900" dirty="0" smtClean="0">
              <a:latin typeface="Lucida Console" panose="020B0609040504020204" pitchFamily="49" charset="0"/>
            </a:endParaRPr>
          </a:p>
          <a:p>
            <a:endParaRPr lang="fr-FR" sz="1900" dirty="0"/>
          </a:p>
          <a:p>
            <a:pPr marL="0" indent="0">
              <a:buNone/>
            </a:pPr>
            <a:endParaRPr lang="fr-FR" sz="1900" dirty="0" smtClean="0"/>
          </a:p>
          <a:p>
            <a:r>
              <a:rPr lang="fr-FR" sz="2000" dirty="0" smtClean="0"/>
              <a:t>set vs </a:t>
            </a:r>
            <a:r>
              <a:rPr lang="fr-FR" sz="2000" dirty="0" err="1" smtClean="0"/>
              <a:t>multiset</a:t>
            </a:r>
            <a:r>
              <a:rPr lang="fr-FR" sz="2000" dirty="0" smtClean="0"/>
              <a:t> </a:t>
            </a:r>
            <a:r>
              <a:rPr lang="fr-FR" sz="2000" dirty="0" smtClean="0">
                <a:sym typeface="Wingdings" panose="05000000000000000000" pitchFamily="2" charset="2"/>
              </a:rPr>
              <a:t></a:t>
            </a:r>
            <a:r>
              <a:rPr lang="fr-FR" sz="2000" dirty="0" smtClean="0"/>
              <a:t> unicité des clés vs plusieurs éléments ont la même clé</a:t>
            </a:r>
          </a:p>
          <a:p>
            <a:r>
              <a:rPr lang="fr-FR" sz="2000" dirty="0" smtClean="0">
                <a:ea typeface="HG Mincho Light J" pitchFamily="2"/>
                <a:cs typeface="Arial Unicode MS" pitchFamily="2"/>
              </a:rPr>
              <a:t>Trié automatiquement par </a:t>
            </a:r>
            <a:r>
              <a:rPr lang="fr-FR" sz="2000" dirty="0">
                <a:ea typeface="HG Mincho Light J" pitchFamily="2"/>
                <a:cs typeface="Arial Unicode MS" pitchFamily="2"/>
              </a:rPr>
              <a:t>ordre croissant des </a:t>
            </a:r>
            <a:r>
              <a:rPr lang="fr-FR" sz="2000" dirty="0" smtClean="0">
                <a:ea typeface="HG Mincho Light J" pitchFamily="2"/>
                <a:cs typeface="Arial Unicode MS" pitchFamily="2"/>
              </a:rPr>
              <a:t>clés selon un opérateur de comparaison choisi à la construction</a:t>
            </a:r>
          </a:p>
          <a:p>
            <a:r>
              <a:rPr lang="fr-FR" sz="2000" dirty="0" err="1" smtClean="0">
                <a:latin typeface="Albany" pitchFamily="34"/>
                <a:ea typeface="HG Mincho Light J" pitchFamily="2"/>
                <a:cs typeface="Arial Unicode MS" pitchFamily="2"/>
              </a:rPr>
              <a:t>Itérateur</a:t>
            </a:r>
            <a:r>
              <a:rPr lang="fr-FR" sz="2000" b="1" dirty="0" smtClean="0">
                <a:latin typeface="Albany" pitchFamily="34"/>
                <a:ea typeface="HG Mincho Light J" pitchFamily="2"/>
                <a:cs typeface="Arial Unicode MS" pitchFamily="2"/>
              </a:rPr>
              <a:t> Bidirectionnel, </a:t>
            </a:r>
            <a:r>
              <a:rPr lang="fr-FR" sz="2000" dirty="0">
                <a:latin typeface="Albany" pitchFamily="34"/>
                <a:ea typeface="HG Mincho Light J" pitchFamily="2"/>
                <a:cs typeface="Arial Unicode MS" pitchFamily="2"/>
              </a:rPr>
              <a:t>(opère sur les </a:t>
            </a:r>
            <a:r>
              <a:rPr lang="fr-FR" sz="2000" b="1" dirty="0">
                <a:latin typeface="Albany" pitchFamily="34"/>
                <a:ea typeface="HG Mincho Light J" pitchFamily="2"/>
                <a:cs typeface="Arial Unicode MS" pitchFamily="2"/>
              </a:rPr>
              <a:t>paires</a:t>
            </a:r>
            <a:r>
              <a:rPr lang="fr-FR" sz="2000" dirty="0" smtClean="0">
                <a:latin typeface="Albany" pitchFamily="34"/>
                <a:ea typeface="HG Mincho Light J" pitchFamily="2"/>
                <a:cs typeface="Arial Unicode MS" pitchFamily="2"/>
              </a:rPr>
              <a:t>) =&gt; clés </a:t>
            </a:r>
            <a:r>
              <a:rPr lang="fr-FR" sz="2000" b="1" dirty="0" err="1" smtClean="0">
                <a:latin typeface="Albany" pitchFamily="34"/>
                <a:ea typeface="HG Mincho Light J" pitchFamily="2"/>
                <a:cs typeface="Arial Unicode MS" pitchFamily="2"/>
              </a:rPr>
              <a:t>const</a:t>
            </a:r>
            <a:endParaRPr lang="fr-FR" sz="2000" dirty="0" smtClean="0">
              <a:sym typeface="Wingdings" panose="05000000000000000000" pitchFamily="2" charset="2"/>
            </a:endParaRPr>
          </a:p>
          <a:p>
            <a:r>
              <a:rPr lang="fr-FR" sz="2000" dirty="0" smtClean="0">
                <a:sym typeface="Wingdings" panose="05000000000000000000" pitchFamily="2" charset="2"/>
              </a:rPr>
              <a:t>Accès rapide à la valeur </a:t>
            </a:r>
            <a:r>
              <a:rPr lang="fr-FR" sz="2000" dirty="0">
                <a:sym typeface="Wingdings" panose="05000000000000000000" pitchFamily="2" charset="2"/>
              </a:rPr>
              <a:t>associée à </a:t>
            </a:r>
            <a:r>
              <a:rPr lang="fr-FR" sz="2000" dirty="0" smtClean="0">
                <a:sym typeface="Wingdings" panose="05000000000000000000" pitchFamily="2" charset="2"/>
              </a:rPr>
              <a:t>clé </a:t>
            </a:r>
            <a:r>
              <a:rPr lang="fr-FR" sz="2000" dirty="0">
                <a:sym typeface="Wingdings" panose="05000000000000000000" pitchFamily="2" charset="2"/>
              </a:rPr>
              <a:t>en O(log(n</a:t>
            </a:r>
            <a:r>
              <a:rPr lang="fr-FR" sz="2000" dirty="0" smtClean="0">
                <a:sym typeface="Wingdings" panose="05000000000000000000" pitchFamily="2" charset="2"/>
              </a:rPr>
              <a:t>))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85217" y="2852936"/>
            <a:ext cx="8588746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</a:rPr>
              <a:t>template &lt;class </a:t>
            </a:r>
            <a:r>
              <a:rPr lang="en-US" sz="2400" dirty="0" smtClean="0">
                <a:solidFill>
                  <a:schemeClr val="tx1"/>
                </a:solidFill>
              </a:rPr>
              <a:t>key, class Compare=less&lt;Keys&gt; </a:t>
            </a:r>
            <a:r>
              <a:rPr lang="en-US" sz="2400" dirty="0">
                <a:solidFill>
                  <a:schemeClr val="tx1"/>
                </a:solidFill>
              </a:rPr>
              <a:t>&gt; </a:t>
            </a:r>
            <a:r>
              <a:rPr lang="en-US" sz="2400" dirty="0" smtClean="0">
                <a:solidFill>
                  <a:schemeClr val="tx1"/>
                </a:solidFill>
              </a:rPr>
              <a:t>class set/multiset;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50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set/</a:t>
            </a:r>
            <a:r>
              <a:rPr lang="fr-FR" dirty="0" err="1" smtClean="0"/>
              <a:t>multiset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9911" y="1440574"/>
            <a:ext cx="8784977" cy="5184576"/>
          </a:xfrm>
        </p:spPr>
        <p:txBody>
          <a:bodyPr>
            <a:normAutofit/>
          </a:bodyPr>
          <a:lstStyle/>
          <a:p>
            <a:endParaRPr lang="fr-FR" sz="2000" dirty="0" smtClean="0"/>
          </a:p>
          <a:p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fr-FR" sz="2000" b="1" i="1" dirty="0" smtClean="0">
                <a:latin typeface="Courier New" pitchFamily="49"/>
                <a:ea typeface="HG Mincho Light J" pitchFamily="2"/>
                <a:cs typeface="Arial Unicode MS" pitchFamily="2"/>
              </a:rPr>
              <a:t>Trié </a:t>
            </a:r>
            <a:r>
              <a:rPr lang="fr-FR" sz="2000" b="1" i="1" dirty="0">
                <a:latin typeface="Courier New" pitchFamily="49"/>
                <a:ea typeface="HG Mincho Light J" pitchFamily="2"/>
                <a:cs typeface="Arial Unicode MS" pitchFamily="2"/>
              </a:rPr>
              <a:t>par ordre croissant des </a:t>
            </a:r>
            <a:r>
              <a:rPr lang="fr-FR" sz="2000" b="1" i="1" dirty="0" err="1" smtClean="0">
                <a:latin typeface="Courier New" pitchFamily="49"/>
                <a:ea typeface="HG Mincho Light J" pitchFamily="2"/>
                <a:cs typeface="Arial Unicode MS" pitchFamily="2"/>
              </a:rPr>
              <a:t>klés</a:t>
            </a:r>
            <a:endParaRPr lang="fr-FR" sz="2000" dirty="0" smtClean="0"/>
          </a:p>
          <a:p>
            <a:pPr marL="0" indent="0">
              <a:lnSpc>
                <a:spcPct val="110000"/>
              </a:lnSpc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600" dirty="0" smtClean="0">
                <a:latin typeface="Lucida Console" panose="020B0609040504020204" pitchFamily="49" charset="0"/>
              </a:rPr>
              <a:t>set&lt;</a:t>
            </a:r>
            <a:r>
              <a:rPr lang="fr-FR" sz="1600" dirty="0" err="1" smtClean="0">
                <a:latin typeface="Lucida Console" panose="020B0609040504020204" pitchFamily="49" charset="0"/>
              </a:rPr>
              <a:t>int</a:t>
            </a:r>
            <a:r>
              <a:rPr lang="fr-FR" sz="1600" dirty="0" smtClean="0">
                <a:latin typeface="Lucida Console" panose="020B0609040504020204" pitchFamily="49" charset="0"/>
              </a:rPr>
              <a:t>&gt; m; 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set::</a:t>
            </a:r>
            <a:r>
              <a:rPr lang="fr-FR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iterateur</a:t>
            </a:r>
            <a:r>
              <a:rPr lang="fr-FR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 </a:t>
            </a:r>
            <a:r>
              <a:rPr lang="fr-FR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it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;</a:t>
            </a:r>
          </a:p>
          <a:p>
            <a:pPr marL="0" indent="0">
              <a:buNone/>
            </a:pPr>
            <a:r>
              <a:rPr lang="fr-FR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c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out &lt;&lt; *</a:t>
            </a:r>
            <a:r>
              <a:rPr lang="fr-FR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it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;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represente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elt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de l’ensemble</a:t>
            </a: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*</a:t>
            </a:r>
            <a:r>
              <a:rPr lang="fr-FR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it</a:t>
            </a: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 = … ;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  <a:sym typeface="Wingdings" panose="05000000000000000000" pitchFamily="2" charset="2"/>
              </a:rPr>
              <a:t>// INTERDIT .. Valeurs constantes donc non modifiables</a:t>
            </a:r>
          </a:p>
          <a:p>
            <a:pPr marL="0" indent="0">
              <a:buNone/>
            </a:pPr>
            <a:endParaRPr lang="fr-FR" sz="1600" dirty="0" smtClean="0">
              <a:solidFill>
                <a:srgbClr val="00B050"/>
              </a:solidFill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Insertion d’éléments possibles</a:t>
            </a:r>
            <a:endParaRPr lang="fr-FR" sz="1600" dirty="0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Pas d’accès aux éléments avec []</a:t>
            </a: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Accès avec une méthode de recherche</a:t>
            </a:r>
            <a:endParaRPr lang="fr-FR" sz="1600" dirty="0">
              <a:latin typeface="Lucida Console" panose="020B0609040504020204" pitchFamily="49" charset="0"/>
              <a:sym typeface="Wingdings" panose="05000000000000000000" pitchFamily="2" charset="2"/>
            </a:endParaRPr>
          </a:p>
        </p:txBody>
      </p:sp>
      <p:grpSp>
        <p:nvGrpSpPr>
          <p:cNvPr id="63" name="Groupe 62"/>
          <p:cNvGrpSpPr/>
          <p:nvPr/>
        </p:nvGrpSpPr>
        <p:grpSpPr>
          <a:xfrm>
            <a:off x="2843808" y="1908791"/>
            <a:ext cx="3918614" cy="653171"/>
            <a:chOff x="979980" y="1959513"/>
            <a:chExt cx="3918614" cy="653171"/>
          </a:xfrm>
        </p:grpSpPr>
        <p:sp>
          <p:nvSpPr>
            <p:cNvPr id="64" name="Forme libre 63"/>
            <p:cNvSpPr/>
            <p:nvPr/>
          </p:nvSpPr>
          <p:spPr>
            <a:xfrm>
              <a:off x="979980" y="1959513"/>
              <a:ext cx="3918614" cy="65317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0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5" name="Connecteur droit 64"/>
            <p:cNvSpPr/>
            <p:nvPr/>
          </p:nvSpPr>
          <p:spPr>
            <a:xfrm>
              <a:off x="1633082" y="1959513"/>
              <a:ext cx="0" cy="653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6" name="Connecteur droit 65"/>
            <p:cNvSpPr/>
            <p:nvPr/>
          </p:nvSpPr>
          <p:spPr>
            <a:xfrm>
              <a:off x="2286185" y="1959513"/>
              <a:ext cx="0" cy="653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7" name="Connecteur droit 66"/>
            <p:cNvSpPr/>
            <p:nvPr/>
          </p:nvSpPr>
          <p:spPr>
            <a:xfrm>
              <a:off x="2939287" y="1959513"/>
              <a:ext cx="0" cy="653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8" name="Connecteur droit 67"/>
            <p:cNvSpPr/>
            <p:nvPr/>
          </p:nvSpPr>
          <p:spPr>
            <a:xfrm>
              <a:off x="3592390" y="1959513"/>
              <a:ext cx="0" cy="653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69" name="Connecteur droit 68"/>
            <p:cNvSpPr/>
            <p:nvPr/>
          </p:nvSpPr>
          <p:spPr>
            <a:xfrm>
              <a:off x="4245492" y="1959513"/>
              <a:ext cx="0" cy="653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txBody>
            <a:bodyPr vert="horz" wrap="none" lIns="0" tIns="0" rIns="0" bIns="0" anchor="ctr" anchorCtr="1" compatLnSpc="0"/>
            <a:lstStyle/>
            <a:p>
              <a:pPr hangingPunct="0"/>
              <a:endParaRPr lang="fr-FR" sz="2200">
                <a:latin typeface="Albany" pitchFamily="34"/>
                <a:ea typeface="HG Mincho Light J" pitchFamily="2"/>
                <a:cs typeface="Arial Unicode MS" pitchFamily="2"/>
              </a:endParaRP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1044964" y="1996417"/>
              <a:ext cx="156902" cy="3243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>
                  <a:latin typeface="Albany" pitchFamily="34"/>
                  <a:ea typeface="HG Mincho Light J" pitchFamily="2"/>
                  <a:cs typeface="Arial Unicode MS" pitchFamily="2"/>
                </a:rPr>
                <a:t>k</a:t>
              </a:r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1731048" y="1996743"/>
              <a:ext cx="156902" cy="3243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>
                  <a:latin typeface="Albany" pitchFamily="34"/>
                  <a:ea typeface="HG Mincho Light J" pitchFamily="2"/>
                  <a:cs typeface="Arial Unicode MS" pitchFamily="2"/>
                </a:rPr>
                <a:t>k</a:t>
              </a: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2384150" y="1996743"/>
              <a:ext cx="156902" cy="3243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>
                  <a:latin typeface="Albany" pitchFamily="34"/>
                  <a:ea typeface="HG Mincho Light J" pitchFamily="2"/>
                  <a:cs typeface="Arial Unicode MS" pitchFamily="2"/>
                </a:rPr>
                <a:t>k</a:t>
              </a: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3037253" y="1996743"/>
              <a:ext cx="156902" cy="3243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>
                  <a:latin typeface="Albany" pitchFamily="34"/>
                  <a:ea typeface="HG Mincho Light J" pitchFamily="2"/>
                  <a:cs typeface="Arial Unicode MS" pitchFamily="2"/>
                </a:rPr>
                <a:t>k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3690355" y="1996743"/>
              <a:ext cx="156902" cy="3243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>
                  <a:latin typeface="Albany" pitchFamily="34"/>
                  <a:ea typeface="HG Mincho Light J" pitchFamily="2"/>
                  <a:cs typeface="Arial Unicode MS" pitchFamily="2"/>
                </a:rPr>
                <a:t>k</a:t>
              </a: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4343457" y="1996743"/>
              <a:ext cx="156902" cy="32438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0" tIns="0" rIns="0" bIns="0" anchorCtr="0" compatLnSpc="0">
              <a:spAutoFit/>
            </a:bodyPr>
            <a:lstStyle/>
            <a:p>
              <a:pPr hangingPunct="0"/>
              <a:r>
                <a:rPr lang="fr-FR" sz="2200" b="1">
                  <a:latin typeface="Albany" pitchFamily="34"/>
                  <a:ea typeface="HG Mincho Light J" pitchFamily="2"/>
                  <a:cs typeface="Arial Unicode MS" pitchFamily="2"/>
                </a:rPr>
                <a:t>k</a:t>
              </a:r>
            </a:p>
          </p:txBody>
        </p:sp>
      </p:grp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85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/>
              <a:t>	</a:t>
            </a:r>
            <a:endParaRPr lang="fr-FR" sz="2400" dirty="0" smtClean="0"/>
          </a:p>
          <a:p>
            <a:pPr marL="0" indent="0" algn="ctr">
              <a:buNone/>
            </a:pPr>
            <a:r>
              <a:rPr lang="fr-FR" sz="2400" dirty="0"/>
              <a:t>	</a:t>
            </a:r>
            <a:r>
              <a:rPr lang="fr-FR" sz="6000" dirty="0" smtClean="0"/>
              <a:t>La classe string</a:t>
            </a:r>
            <a:r>
              <a:rPr lang="fr-FR" sz="1800" dirty="0"/>
              <a:t>	</a:t>
            </a:r>
            <a:r>
              <a:rPr lang="fr-FR" sz="1800" dirty="0" smtClean="0"/>
              <a:t>		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7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4121"/>
          </a:xfrm>
        </p:spPr>
        <p:txBody>
          <a:bodyPr>
            <a:normAutofit/>
          </a:bodyPr>
          <a:lstStyle/>
          <a:p>
            <a:r>
              <a:rPr lang="fr-FR" sz="4800" dirty="0" smtClean="0"/>
              <a:t>string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48" y="1340768"/>
            <a:ext cx="8507288" cy="5184576"/>
          </a:xfrm>
        </p:spPr>
        <p:txBody>
          <a:bodyPr>
            <a:normAutofit/>
          </a:bodyPr>
          <a:lstStyle/>
          <a:p>
            <a:r>
              <a:rPr lang="fr-FR" sz="2400" dirty="0" smtClean="0"/>
              <a:t>Simplifie les tableaux de chaines de caractères en C</a:t>
            </a:r>
          </a:p>
          <a:p>
            <a:r>
              <a:rPr lang="fr-FR" sz="2400" dirty="0" smtClean="0"/>
              <a:t>Construit à partir du conteneur </a:t>
            </a:r>
            <a:r>
              <a:rPr lang="fr-FR" sz="2400" dirty="0" err="1" smtClean="0"/>
              <a:t>vector</a:t>
            </a:r>
            <a:r>
              <a:rPr lang="fr-FR" sz="2400" dirty="0"/>
              <a:t> </a:t>
            </a:r>
            <a:r>
              <a:rPr lang="fr-FR" sz="2400" dirty="0" smtClean="0">
                <a:sym typeface="Wingdings" panose="05000000000000000000" pitchFamily="2" charset="2"/>
              </a:rPr>
              <a:t> </a:t>
            </a:r>
            <a:r>
              <a:rPr lang="fr-FR" sz="2400" dirty="0" err="1" smtClean="0">
                <a:sym typeface="Wingdings" panose="05000000000000000000" pitchFamily="2" charset="2"/>
              </a:rPr>
              <a:t>vector</a:t>
            </a:r>
            <a:r>
              <a:rPr lang="fr-FR" sz="2400" dirty="0" smtClean="0">
                <a:sym typeface="Wingdings" panose="05000000000000000000" pitchFamily="2" charset="2"/>
              </a:rPr>
              <a:t>&lt;char&gt;</a:t>
            </a:r>
            <a:endParaRPr lang="fr-FR" sz="2400" dirty="0" smtClean="0">
              <a:latin typeface="Lucida Console" panose="020B0609040504020204" pitchFamily="49" charset="0"/>
            </a:endParaRPr>
          </a:p>
          <a:p>
            <a:endParaRPr lang="fr-FR" sz="1900" dirty="0" smtClean="0">
              <a:latin typeface="Lucida Console" panose="020B0609040504020204" pitchFamily="49" charset="0"/>
            </a:endParaRPr>
          </a:p>
          <a:p>
            <a:endParaRPr lang="fr-FR" sz="1900" dirty="0"/>
          </a:p>
          <a:p>
            <a:pPr marL="0" indent="0">
              <a:buNone/>
            </a:pPr>
            <a:endParaRPr lang="fr-FR" sz="1900" dirty="0" smtClean="0"/>
          </a:p>
          <a:p>
            <a:r>
              <a:rPr lang="fr-FR" sz="2400" dirty="0" smtClean="0"/>
              <a:t>Accès aux éléments par : </a:t>
            </a:r>
          </a:p>
          <a:p>
            <a:pPr lvl="1"/>
            <a:r>
              <a:rPr lang="fr-FR" sz="1900" dirty="0" smtClean="0">
                <a:latin typeface="Lucida Console" panose="020B0609040504020204" pitchFamily="49" charset="0"/>
              </a:rPr>
              <a:t>s[2], s.at(2)</a:t>
            </a:r>
            <a:r>
              <a:rPr lang="fr-FR" sz="1700" dirty="0" smtClean="0">
                <a:latin typeface="Lucida Console" panose="020B0609040504020204" pitchFamily="49" charset="0"/>
              </a:rPr>
              <a:t> </a:t>
            </a:r>
          </a:p>
          <a:p>
            <a:pPr lvl="1"/>
            <a:r>
              <a:rPr lang="fr-FR" sz="1900" dirty="0" err="1" smtClean="0">
                <a:latin typeface="Lucida Console" panose="020B0609040504020204" pitchFamily="49" charset="0"/>
              </a:rPr>
              <a:t>S.front</a:t>
            </a:r>
            <a:r>
              <a:rPr lang="fr-FR" sz="1900" dirty="0">
                <a:latin typeface="Lucida Console" panose="020B0609040504020204" pitchFamily="49" charset="0"/>
              </a:rPr>
              <a:t>(), </a:t>
            </a:r>
            <a:r>
              <a:rPr lang="fr-FR" sz="1900" dirty="0" err="1" smtClean="0">
                <a:latin typeface="Lucida Console" panose="020B0609040504020204" pitchFamily="49" charset="0"/>
              </a:rPr>
              <a:t>s.back</a:t>
            </a:r>
            <a:r>
              <a:rPr lang="fr-FR" sz="1900" dirty="0">
                <a:latin typeface="Lucida Console" panose="020B0609040504020204" pitchFamily="49" charset="0"/>
              </a:rPr>
              <a:t>() : </a:t>
            </a:r>
            <a:r>
              <a:rPr lang="fr-FR" sz="1600" dirty="0" smtClean="0">
                <a:latin typeface="Lucida Console" panose="020B0609040504020204" pitchFamily="49" charset="0"/>
              </a:rPr>
              <a:t>premier et dernier </a:t>
            </a:r>
            <a:r>
              <a:rPr lang="fr-FR" sz="1600" dirty="0">
                <a:latin typeface="Lucida Console" panose="020B0609040504020204" pitchFamily="49" charset="0"/>
              </a:rPr>
              <a:t>caractère </a:t>
            </a:r>
            <a:r>
              <a:rPr lang="fr-FR" sz="1600" dirty="0" smtClean="0">
                <a:latin typeface="Lucida Console" panose="020B0609040504020204" pitchFamily="49" charset="0"/>
              </a:rPr>
              <a:t>de s</a:t>
            </a:r>
            <a:endParaRPr lang="fr-FR" sz="1600" dirty="0">
              <a:latin typeface="Lucida Console" panose="020B0609040504020204" pitchFamily="49" charset="0"/>
            </a:endParaRPr>
          </a:p>
          <a:p>
            <a:endParaRPr lang="fr-FR" sz="1900" dirty="0" smtClean="0"/>
          </a:p>
          <a:p>
            <a:r>
              <a:rPr lang="fr-FR" sz="2400" dirty="0" smtClean="0"/>
              <a:t>Simple à utiliser :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string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"cogito";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s1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+=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 ergo 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sum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"Dans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s1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",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le 3ieme </a:t>
            </a:r>
            <a:r>
              <a:rPr lang="fr-FR" sz="1600" dirty="0" err="1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caractere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est : </a:t>
            </a:r>
            <a:r>
              <a:rPr lang="fr-FR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"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s1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[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2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];</a:t>
            </a:r>
            <a:endParaRPr lang="fr-FR" sz="1600" dirty="0" smtClean="0">
              <a:latin typeface="Lucida Console" panose="020B0609040504020204" pitchFamily="49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677591" y="2276872"/>
            <a:ext cx="5400600" cy="79208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>
                <a:solidFill>
                  <a:schemeClr val="tx1"/>
                </a:solidFill>
              </a:rPr>
              <a:t>t</a:t>
            </a:r>
            <a:r>
              <a:rPr lang="en-US" sz="2400" dirty="0" err="1" smtClean="0">
                <a:solidFill>
                  <a:schemeClr val="tx1"/>
                </a:solidFill>
              </a:rPr>
              <a:t>ypedef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basic_string</a:t>
            </a:r>
            <a:r>
              <a:rPr lang="en-US" sz="2400" dirty="0" smtClean="0">
                <a:solidFill>
                  <a:schemeClr val="tx1"/>
                </a:solidFill>
              </a:rPr>
              <a:t>&lt;char&gt; string;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7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78097"/>
          </a:xfrm>
        </p:spPr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7853" y="1196752"/>
            <a:ext cx="3600400" cy="543304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&lt;string&gt;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stdio.h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Initialisation</a:t>
            </a: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"bonjour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amis 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"les amis"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bye  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"bye </a:t>
            </a:r>
            <a:r>
              <a:rPr lang="fr-FR" sz="13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bye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pPr marL="0" indent="0">
              <a:buNone/>
            </a:pPr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Concatenation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P1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hello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amis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P2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bye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P2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amis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P1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'\n'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P2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'\n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fr-FR" sz="1300" b="1" dirty="0">
              <a:solidFill>
                <a:srgbClr val="00008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Acces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et affichage d'un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caractere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hello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'\n'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2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2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  </a:t>
            </a:r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66</a:t>
            </a:fld>
            <a:endParaRPr lang="fr-FR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916338" y="1196752"/>
            <a:ext cx="5320183" cy="4525963"/>
          </a:xfrm>
          <a:prstGeom prst="rect">
            <a:avLst/>
          </a:prstGeom>
        </p:spPr>
        <p:txBody>
          <a:bodyPr vert="horz" lIns="91362" tIns="45683" rIns="91362" bIns="45683" rtlCol="0">
            <a:normAutofit/>
          </a:bodyPr>
          <a:lstStyle>
            <a:lvl1pPr marL="342620" indent="-342620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345" indent="-2855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072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898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726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2553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380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209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035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901455" y="1196752"/>
            <a:ext cx="5184576" cy="546303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Longueur d'une chaine</a:t>
            </a:r>
          </a:p>
          <a:p>
            <a:r>
              <a:rPr lang="fr-FR" sz="1300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length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</a:p>
          <a:p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Recherche de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caractere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size_type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p1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en-US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find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'o'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en-US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size_type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p2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en-US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find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'o'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p1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en-US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en-US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3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if</a:t>
            </a:r>
            <a:r>
              <a:rPr lang="en-US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en-US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find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'z'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==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string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npos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endParaRPr lang="en-US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"Pas de z\n"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Acces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aux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caracteres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d'une chaine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h1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substr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Suppression d'une partie de la chaine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erase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 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Insertion dans une chaine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"heu"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Convertion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string -&gt; char*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"bonjour "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"les amis"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*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phrase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c_str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printf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"%s\n"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c_str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	</a:t>
            </a:r>
          </a:p>
          <a:p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  <a:p>
            <a:endParaRPr lang="fr-FR" sz="1200" b="1" dirty="0">
              <a:solidFill>
                <a:srgbClr val="000080"/>
              </a:solidFill>
              <a:highlight>
                <a:srgbClr val="FFFFFF"/>
              </a:highlight>
              <a:latin typeface="Courier New"/>
            </a:endParaRPr>
          </a:p>
          <a:p>
            <a:endParaRPr lang="fr-FR" sz="1200" b="1" dirty="0" smtClean="0">
              <a:solidFill>
                <a:srgbClr val="000080"/>
              </a:solidFill>
              <a:highlight>
                <a:srgbClr val="FFFFFF"/>
              </a:highlight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3778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78097"/>
          </a:xfrm>
        </p:spPr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67</a:t>
            </a:fld>
            <a:endParaRPr lang="fr-FR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916338" y="1196752"/>
            <a:ext cx="5320183" cy="4525963"/>
          </a:xfrm>
          <a:prstGeom prst="rect">
            <a:avLst/>
          </a:prstGeom>
        </p:spPr>
        <p:txBody>
          <a:bodyPr vert="horz" lIns="91362" tIns="45683" rIns="91362" bIns="45683" rtlCol="0">
            <a:normAutofit/>
          </a:bodyPr>
          <a:lstStyle>
            <a:lvl1pPr marL="342620" indent="-342620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345" indent="-2855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072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898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726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2553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380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209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035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237853" y="1196752"/>
            <a:ext cx="3600400" cy="543304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&lt;string&gt;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3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stdio.h</a:t>
            </a:r>
            <a:r>
              <a:rPr lang="fr-FR" sz="13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Initialisation</a:t>
            </a: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"bonjour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amis 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"les amis"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bye  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"bye </a:t>
            </a:r>
            <a:r>
              <a:rPr lang="fr-FR" sz="1300" dirty="0" err="1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bye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pPr marL="0" indent="0">
              <a:buNone/>
            </a:pPr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Concatenation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P1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hello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amis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P2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bye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P2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amis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P1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'\n'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P2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'\n</a:t>
            </a:r>
            <a:r>
              <a:rPr lang="fr-FR" sz="13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fr-FR" sz="1300" b="1" dirty="0">
              <a:solidFill>
                <a:srgbClr val="00008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Acces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et affichage d'un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caractere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hello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'\n'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2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2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   </a:t>
            </a:r>
            <a:endParaRPr lang="fr-FR" sz="1200" dirty="0"/>
          </a:p>
        </p:txBody>
      </p:sp>
      <p:sp>
        <p:nvSpPr>
          <p:cNvPr id="10" name="Rectangle 9"/>
          <p:cNvSpPr/>
          <p:nvPr/>
        </p:nvSpPr>
        <p:spPr>
          <a:xfrm>
            <a:off x="3901455" y="1196752"/>
            <a:ext cx="5184576" cy="546303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Longueur d'une chaine</a:t>
            </a:r>
          </a:p>
          <a:p>
            <a:r>
              <a:rPr lang="fr-FR" sz="1300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length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</a:p>
          <a:p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Recherche de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caractere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size_type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p1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en-US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find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'o'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en-US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size_type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p2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en-US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find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'o'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p1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en-US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en-US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3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if</a:t>
            </a:r>
            <a:r>
              <a:rPr lang="en-US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en-US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find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'z'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==</a:t>
            </a:r>
            <a:r>
              <a:rPr lang="en-US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string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npos</a:t>
            </a:r>
            <a:r>
              <a:rPr lang="en-US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endParaRPr lang="en-US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"Pas de z\n"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Acces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aux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caracteres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d'une chaine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h1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substr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Suppression d'une partie de la chaine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erase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 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Insertion dans une chaine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hello</a:t>
            </a:r>
            <a:r>
              <a:rPr lang="fr-FR" sz="13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</a:t>
            </a:r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"heu"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endParaRPr lang="fr-FR" sz="13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r>
              <a:rPr lang="fr-FR" sz="1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// </a:t>
            </a:r>
            <a:r>
              <a:rPr lang="fr-FR" sz="13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Convertion</a:t>
            </a:r>
            <a:r>
              <a:rPr lang="fr-FR" sz="13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string -&gt; char*</a:t>
            </a: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string 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"bonjour "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"les amis"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char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*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phrase 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c_str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3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printf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3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"%s\n"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</a:t>
            </a:r>
            <a:r>
              <a:rPr lang="fr-FR" sz="1300" b="1" dirty="0" err="1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fr-FR" sz="13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c_str</a:t>
            </a:r>
            <a:r>
              <a:rPr lang="fr-FR" sz="13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());</a:t>
            </a:r>
            <a:endParaRPr lang="fr-FR" sz="13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fr-FR" sz="13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	</a:t>
            </a:r>
          </a:p>
          <a:p>
            <a:r>
              <a:rPr lang="fr-FR" sz="13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  <a:p>
            <a:endParaRPr lang="fr-FR" sz="1200" b="1" dirty="0" smtClean="0">
              <a:solidFill>
                <a:srgbClr val="000080"/>
              </a:solidFill>
              <a:highlight>
                <a:srgbClr val="FFFFFF"/>
              </a:highlight>
              <a:latin typeface="Courier New"/>
            </a:endParaRPr>
          </a:p>
          <a:p>
            <a:endParaRPr lang="fr-FR" sz="1200" b="1" dirty="0">
              <a:solidFill>
                <a:srgbClr val="000080"/>
              </a:solidFill>
              <a:highlight>
                <a:srgbClr val="FFFFFF"/>
              </a:highlight>
              <a:latin typeface="Courier New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27906" y="908720"/>
            <a:ext cx="3888432" cy="273630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Output :</a:t>
            </a:r>
          </a:p>
          <a:p>
            <a:pPr lvl="0"/>
            <a:r>
              <a:rPr lang="fr-FR" sz="2400" dirty="0">
                <a:solidFill>
                  <a:prstClr val="black"/>
                </a:solidFill>
              </a:rPr>
              <a:t>bonjour les amis</a:t>
            </a:r>
          </a:p>
          <a:p>
            <a:pPr lvl="0"/>
            <a:r>
              <a:rPr lang="fr-FR" sz="2400" dirty="0">
                <a:solidFill>
                  <a:prstClr val="black"/>
                </a:solidFill>
              </a:rPr>
              <a:t>bye </a:t>
            </a:r>
            <a:r>
              <a:rPr lang="fr-FR" sz="2400" dirty="0" err="1">
                <a:solidFill>
                  <a:prstClr val="black"/>
                </a:solidFill>
              </a:rPr>
              <a:t>bye</a:t>
            </a:r>
            <a:r>
              <a:rPr lang="fr-FR" sz="2400" dirty="0">
                <a:solidFill>
                  <a:prstClr val="black"/>
                </a:solidFill>
              </a:rPr>
              <a:t> les amis</a:t>
            </a:r>
          </a:p>
          <a:p>
            <a:pPr lvl="0"/>
            <a:r>
              <a:rPr lang="fr-FR" sz="2400" dirty="0">
                <a:solidFill>
                  <a:prstClr val="black"/>
                </a:solidFill>
              </a:rPr>
              <a:t>j</a:t>
            </a:r>
          </a:p>
          <a:p>
            <a:pPr lvl="0"/>
            <a:r>
              <a:rPr lang="fr-FR" sz="2400" dirty="0">
                <a:solidFill>
                  <a:prstClr val="black"/>
                </a:solidFill>
              </a:rPr>
              <a:t>Pas de z</a:t>
            </a:r>
          </a:p>
          <a:p>
            <a:pPr lvl="0"/>
            <a:r>
              <a:rPr lang="fr-FR" sz="2400" dirty="0">
                <a:solidFill>
                  <a:prstClr val="black"/>
                </a:solidFill>
              </a:rPr>
              <a:t>bonjour les amis</a:t>
            </a:r>
          </a:p>
        </p:txBody>
      </p:sp>
    </p:spTree>
    <p:extLst>
      <p:ext uri="{BB962C8B-B14F-4D97-AF65-F5344CB8AC3E}">
        <p14:creationId xmlns:p14="http://schemas.microsoft.com/office/powerpoint/2010/main" val="177641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50988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8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</a:rPr>
              <a:t>+=, append(), </a:t>
            </a:r>
            <a:r>
              <a:rPr lang="fr-FR" sz="1600" dirty="0" err="1" smtClean="0">
                <a:latin typeface="Lucida Console" panose="020B0609040504020204" pitchFamily="49" charset="0"/>
              </a:rPr>
              <a:t>push_back</a:t>
            </a:r>
            <a:r>
              <a:rPr lang="fr-FR" sz="1600" dirty="0" smtClean="0">
                <a:latin typeface="Lucida Console" panose="020B0609040504020204" pitchFamily="49" charset="0"/>
              </a:rPr>
              <a:t>() </a:t>
            </a:r>
            <a:r>
              <a:rPr lang="fr-FR" sz="15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concaténation, ajout à la fin de la chaine</a:t>
            </a:r>
            <a:endParaRPr lang="fr-FR" sz="15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latin typeface="Lucida Console" panose="020B0609040504020204" pitchFamily="49" charset="0"/>
              </a:rPr>
              <a:t>insert()  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insere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une sous-chaine dans une chaine</a:t>
            </a:r>
          </a:p>
          <a:p>
            <a:pPr marL="0" indent="0"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erase</a:t>
            </a:r>
            <a:r>
              <a:rPr lang="fr-FR" sz="1600" dirty="0">
                <a:latin typeface="Lucida Console" panose="020B0609040504020204" pitchFamily="49" charset="0"/>
              </a:rPr>
              <a:t>()   </a:t>
            </a:r>
            <a:r>
              <a:rPr lang="fr-FR" sz="1600" dirty="0" smtClean="0">
                <a:latin typeface="Lucida Console" panose="020B0609040504020204" pitchFamily="49" charset="0"/>
              </a:rPr>
              <a:t>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supprime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une sous-chaine dans une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chaine</a:t>
            </a:r>
          </a:p>
          <a:p>
            <a:pPr marL="0" indent="0">
              <a:buNone/>
            </a:pPr>
            <a:r>
              <a:rPr lang="fr-FR" sz="1600" dirty="0">
                <a:latin typeface="Lucida Console" panose="020B0609040504020204" pitchFamily="49" charset="0"/>
              </a:rPr>
              <a:t>replace() </a:t>
            </a:r>
            <a:r>
              <a:rPr lang="fr-FR" sz="1600" dirty="0" smtClean="0">
                <a:latin typeface="Lucida Console" panose="020B0609040504020204" pitchFamily="49" charset="0"/>
              </a:rPr>
              <a:t>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remplace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une partie d’une chaine par une sous-chaine</a:t>
            </a: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pop_back</a:t>
            </a:r>
            <a:r>
              <a:rPr lang="fr-FR" sz="1600" dirty="0" smtClean="0">
                <a:latin typeface="Lucida Console" panose="020B0609040504020204" pitchFamily="49" charset="0"/>
              </a:rPr>
              <a:t>()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	// efface le dernier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caractere</a:t>
            </a:r>
            <a:endParaRPr lang="fr-FR" sz="1600" dirty="0" smtClean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600" dirty="0" smtClean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latin typeface="Lucida Console" panose="020B0609040504020204" pitchFamily="49" charset="0"/>
              </a:rPr>
              <a:t>s</a:t>
            </a:r>
            <a:r>
              <a:rPr lang="fr-FR" sz="1600" dirty="0" smtClean="0">
                <a:latin typeface="Lucida Console" panose="020B0609040504020204" pitchFamily="49" charset="0"/>
              </a:rPr>
              <a:t>ize(s</a:t>
            </a:r>
            <a:r>
              <a:rPr lang="fr-FR" sz="1600" dirty="0">
                <a:latin typeface="Lucida Console" panose="020B0609040504020204" pitchFamily="49" charset="0"/>
              </a:rPr>
              <a:t>), </a:t>
            </a:r>
            <a:r>
              <a:rPr lang="fr-FR" sz="1600" dirty="0" err="1">
                <a:latin typeface="Lucida Console" panose="020B0609040504020204" pitchFamily="49" charset="0"/>
              </a:rPr>
              <a:t>length</a:t>
            </a:r>
            <a:r>
              <a:rPr lang="fr-FR" sz="1600" dirty="0">
                <a:latin typeface="Lucida Console" panose="020B0609040504020204" pitchFamily="49" charset="0"/>
              </a:rPr>
              <a:t>(s)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retourne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la taille de s</a:t>
            </a:r>
            <a:r>
              <a:rPr lang="fr-FR" sz="1600" dirty="0">
                <a:latin typeface="Lucida Console" panose="020B0609040504020204" pitchFamily="49" charset="0"/>
              </a:rPr>
              <a:t> </a:t>
            </a: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reserve</a:t>
            </a:r>
            <a:r>
              <a:rPr lang="fr-FR" sz="1600" dirty="0">
                <a:latin typeface="Lucida Console" panose="020B0609040504020204" pitchFamily="49" charset="0"/>
              </a:rPr>
              <a:t>() </a:t>
            </a:r>
            <a:r>
              <a:rPr lang="fr-FR" sz="1600" dirty="0" smtClean="0">
                <a:latin typeface="Lucida Console" panose="020B0609040504020204" pitchFamily="49" charset="0"/>
              </a:rPr>
              <a:t>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reserve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de la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mémoire</a:t>
            </a: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clear</a:t>
            </a:r>
            <a:r>
              <a:rPr lang="fr-FR" sz="1600" dirty="0" smtClean="0">
                <a:latin typeface="Lucida Console" panose="020B0609040504020204" pitchFamily="49" charset="0"/>
              </a:rPr>
              <a:t>()  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supprime toute la chaîne</a:t>
            </a: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empty</a:t>
            </a:r>
            <a:r>
              <a:rPr lang="fr-FR" sz="1600" dirty="0">
                <a:latin typeface="Lucida Console" panose="020B0609040504020204" pitchFamily="49" charset="0"/>
              </a:rPr>
              <a:t>() 	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retourne </a:t>
            </a:r>
            <a:r>
              <a:rPr lang="fr-FR" sz="16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true</a:t>
            </a:r>
            <a:r>
              <a:rPr lang="fr-FR" sz="1600" dirty="0">
                <a:solidFill>
                  <a:srgbClr val="00B050"/>
                </a:solidFill>
                <a:latin typeface="Lucida Console" panose="020B0609040504020204" pitchFamily="49" charset="0"/>
              </a:rPr>
              <a:t> si la sous chaine est vide sinon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false</a:t>
            </a:r>
          </a:p>
          <a:p>
            <a:pPr marL="0" indent="0">
              <a:buNone/>
            </a:pPr>
            <a:endParaRPr lang="fr-FR" sz="16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 smtClean="0">
                <a:latin typeface="Lucida Console" panose="020B0609040504020204" pitchFamily="49" charset="0"/>
              </a:rPr>
              <a:t>stod</a:t>
            </a:r>
            <a:r>
              <a:rPr lang="fr-FR" sz="1600" dirty="0" smtClean="0">
                <a:latin typeface="Lucida Console" panose="020B0609040504020204" pitchFamily="49" charset="0"/>
              </a:rPr>
              <a:t>/</a:t>
            </a:r>
            <a:r>
              <a:rPr lang="fr-FR" sz="1600" dirty="0" err="1" smtClean="0">
                <a:latin typeface="Lucida Console" panose="020B0609040504020204" pitchFamily="49" charset="0"/>
              </a:rPr>
              <a:t>stof</a:t>
            </a:r>
            <a:r>
              <a:rPr lang="fr-FR" sz="1600" dirty="0" smtClean="0">
                <a:latin typeface="Lucida Console" panose="020B0609040504020204" pitchFamily="49" charset="0"/>
              </a:rPr>
              <a:t>/</a:t>
            </a:r>
            <a:r>
              <a:rPr lang="fr-FR" sz="1600" dirty="0" err="1" smtClean="0">
                <a:latin typeface="Lucida Console" panose="020B0609040504020204" pitchFamily="49" charset="0"/>
              </a:rPr>
              <a:t>stoi</a:t>
            </a:r>
            <a:r>
              <a:rPr lang="fr-FR" sz="1600" dirty="0" smtClean="0">
                <a:latin typeface="Lucida Console" panose="020B0609040504020204" pitchFamily="49" charset="0"/>
              </a:rPr>
              <a:t>/stol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//convertit un double/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float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integer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/long en string</a:t>
            </a:r>
          </a:p>
          <a:p>
            <a:pPr marL="0" indent="0">
              <a:buNone/>
            </a:pPr>
            <a:r>
              <a:rPr lang="fr-FR" sz="1600" dirty="0" err="1">
                <a:latin typeface="Lucida Console" panose="020B0609040504020204" pitchFamily="49" charset="0"/>
              </a:rPr>
              <a:t>t</a:t>
            </a:r>
            <a:r>
              <a:rPr lang="fr-FR" sz="1600" dirty="0" err="1" smtClean="0">
                <a:latin typeface="Lucida Console" panose="020B0609040504020204" pitchFamily="49" charset="0"/>
              </a:rPr>
              <a:t>o_string</a:t>
            </a:r>
            <a:r>
              <a:rPr lang="fr-FR" sz="1600" dirty="0" smtClean="0">
                <a:latin typeface="Lucida Console" panose="020B0609040504020204" pitchFamily="49" charset="0"/>
              </a:rPr>
              <a:t>() </a:t>
            </a:r>
            <a:r>
              <a:rPr lang="fr-FR" sz="1600" dirty="0" smtClean="0">
                <a:latin typeface="Lucida Console" panose="020B0609040504020204" pitchFamily="49" charset="0"/>
              </a:rPr>
              <a:t>  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convertit un nombre en string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68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9"/>
            <a:ext cx="8229600" cy="994121"/>
          </a:xfrm>
          <a:prstGeom prst="rect">
            <a:avLst/>
          </a:prstGeom>
        </p:spPr>
        <p:txBody>
          <a:bodyPr vert="horz" lIns="91362" tIns="45683" rIns="91362" bIns="45683" rtlCol="0" anchor="ctr">
            <a:normAutofit fontScale="97500"/>
          </a:bodyPr>
          <a:lstStyle>
            <a:lvl1pPr algn="ctr" defTabSz="913656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Fonctions de manipulation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94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84784"/>
            <a:ext cx="8507288" cy="50988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6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800" dirty="0" err="1">
                <a:latin typeface="Lucida Console" panose="020B0609040504020204" pitchFamily="49" charset="0"/>
              </a:rPr>
              <a:t>substr</a:t>
            </a:r>
            <a:r>
              <a:rPr lang="fr-FR" sz="1800" dirty="0">
                <a:latin typeface="Lucida Console" panose="020B0609040504020204" pitchFamily="49" charset="0"/>
              </a:rPr>
              <a:t>()  </a:t>
            </a:r>
            <a:r>
              <a:rPr lang="fr-FR" sz="18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extrait </a:t>
            </a:r>
            <a:r>
              <a:rPr lang="fr-FR" sz="1800" dirty="0">
                <a:solidFill>
                  <a:srgbClr val="00B050"/>
                </a:solidFill>
                <a:latin typeface="Lucida Console" panose="020B0609040504020204" pitchFamily="49" charset="0"/>
              </a:rPr>
              <a:t>une </a:t>
            </a:r>
            <a:r>
              <a:rPr lang="fr-FR" sz="18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sous-chaine d’une chaine</a:t>
            </a:r>
          </a:p>
          <a:p>
            <a:pPr marL="0" indent="0">
              <a:buNone/>
            </a:pPr>
            <a:r>
              <a:rPr lang="fr-FR" sz="1800" dirty="0" smtClean="0">
                <a:latin typeface="Lucida Console" panose="020B0609040504020204" pitchFamily="49" charset="0"/>
              </a:rPr>
              <a:t>compare() </a:t>
            </a:r>
            <a:r>
              <a:rPr lang="fr-FR" sz="18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compare deux chaines</a:t>
            </a:r>
          </a:p>
          <a:p>
            <a:pPr marL="0" indent="0">
              <a:buNone/>
            </a:pPr>
            <a:r>
              <a:rPr lang="fr-FR" sz="1800" dirty="0" err="1">
                <a:latin typeface="Lucida Console" panose="020B0609040504020204" pitchFamily="49" charset="0"/>
              </a:rPr>
              <a:t>e</a:t>
            </a:r>
            <a:r>
              <a:rPr lang="fr-FR" sz="1800" dirty="0" err="1" smtClean="0">
                <a:latin typeface="Lucida Console" panose="020B0609040504020204" pitchFamily="49" charset="0"/>
              </a:rPr>
              <a:t>mpty</a:t>
            </a:r>
            <a:r>
              <a:rPr lang="fr-FR" sz="1800" dirty="0" smtClean="0">
                <a:latin typeface="Lucida Console" panose="020B0609040504020204" pitchFamily="49" charset="0"/>
              </a:rPr>
              <a:t>()   </a:t>
            </a:r>
            <a:r>
              <a:rPr lang="fr-FR" sz="18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vérifie qu’une chaine est vide</a:t>
            </a:r>
          </a:p>
          <a:p>
            <a:pPr marL="0" indent="0">
              <a:buNone/>
            </a:pPr>
            <a:endParaRPr lang="fr-FR" sz="18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800" dirty="0" smtClean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800" dirty="0" err="1" smtClean="0">
                <a:latin typeface="Lucida Console" panose="020B0609040504020204" pitchFamily="49" charset="0"/>
              </a:rPr>
              <a:t>find</a:t>
            </a:r>
            <a:r>
              <a:rPr lang="fr-FR" sz="1800" dirty="0" smtClean="0">
                <a:latin typeface="Lucida Console" panose="020B0609040504020204" pitchFamily="49" charset="0"/>
              </a:rPr>
              <a:t>()  </a:t>
            </a:r>
            <a:r>
              <a:rPr lang="fr-FR" sz="1800" dirty="0">
                <a:latin typeface="Lucida Console" panose="020B0609040504020204" pitchFamily="49" charset="0"/>
              </a:rPr>
              <a:t> </a:t>
            </a:r>
            <a:r>
              <a:rPr lang="fr-FR" sz="1800" dirty="0" smtClean="0">
                <a:latin typeface="Lucida Console" panose="020B0609040504020204" pitchFamily="49" charset="0"/>
              </a:rPr>
              <a:t> </a:t>
            </a:r>
            <a:r>
              <a:rPr lang="fr-FR" sz="1800" dirty="0" smtClean="0">
                <a:latin typeface="Lucida Console" panose="020B0609040504020204" pitchFamily="49" charset="0"/>
              </a:rPr>
              <a:t>     </a:t>
            </a:r>
            <a:r>
              <a:rPr lang="fr-FR" sz="18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</a:t>
            </a:r>
            <a:r>
              <a:rPr lang="fr-FR" sz="18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recherche d’une sous-chaine dans une chaine</a:t>
            </a:r>
          </a:p>
          <a:p>
            <a:pPr marL="0" indent="0">
              <a:buNone/>
            </a:pPr>
            <a:r>
              <a:rPr lang="fr-FR" sz="2000" dirty="0" err="1" smtClean="0">
                <a:solidFill>
                  <a:prstClr val="black"/>
                </a:solidFill>
                <a:latin typeface="Lucida Console" panose="020B0609040504020204" pitchFamily="49" charset="0"/>
              </a:rPr>
              <a:t>size_t</a:t>
            </a:r>
            <a:r>
              <a:rPr lang="fr-FR" sz="2000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 </a:t>
            </a:r>
            <a:r>
              <a:rPr lang="fr-FR" sz="2000" dirty="0" err="1" smtClean="0">
                <a:solidFill>
                  <a:prstClr val="black"/>
                </a:solidFill>
                <a:latin typeface="Lucida Console" panose="020B0609040504020204" pitchFamily="49" charset="0"/>
              </a:rPr>
              <a:t>npos</a:t>
            </a:r>
            <a:r>
              <a:rPr lang="fr-FR" sz="2000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fr-FR" sz="2000" dirty="0" smtClean="0">
                <a:solidFill>
                  <a:srgbClr val="00B050"/>
                </a:solidFill>
              </a:rPr>
              <a:t>//</a:t>
            </a:r>
            <a:r>
              <a:rPr lang="fr-FR" sz="2000" dirty="0" smtClean="0">
                <a:solidFill>
                  <a:srgbClr val="00B050"/>
                </a:solidFill>
              </a:rPr>
              <a:t>valeur retournée (-1) si avec la fonction </a:t>
            </a:r>
            <a:r>
              <a:rPr lang="fr-FR" sz="2000" dirty="0" err="1" smtClean="0">
                <a:solidFill>
                  <a:srgbClr val="00B050"/>
                </a:solidFill>
              </a:rPr>
              <a:t>find</a:t>
            </a:r>
            <a:r>
              <a:rPr lang="fr-FR" sz="2000" dirty="0" smtClean="0">
                <a:solidFill>
                  <a:srgbClr val="00B050"/>
                </a:solidFill>
              </a:rPr>
              <a:t> la sous chaîne n’est pas trouvé dans la </a:t>
            </a:r>
            <a:r>
              <a:rPr lang="fr-FR" sz="2000" dirty="0" smtClean="0">
                <a:solidFill>
                  <a:srgbClr val="00B050"/>
                </a:solidFill>
              </a:rPr>
              <a:t>chaîne</a:t>
            </a:r>
          </a:p>
          <a:p>
            <a:pPr marL="0" indent="0">
              <a:buNone/>
            </a:pPr>
            <a:endParaRPr lang="fr-FR" sz="2000" dirty="0" smtClean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800" dirty="0">
                <a:latin typeface="Lucida Console" panose="020B0609040504020204" pitchFamily="49" charset="0"/>
              </a:rPr>
              <a:t>s</a:t>
            </a:r>
            <a:r>
              <a:rPr lang="fr-FR" sz="1800" dirty="0" smtClean="0">
                <a:latin typeface="Lucida Console" panose="020B0609040504020204" pitchFamily="49" charset="0"/>
              </a:rPr>
              <a:t>tring::</a:t>
            </a:r>
            <a:r>
              <a:rPr lang="fr-FR" sz="1800" dirty="0" err="1" smtClean="0">
                <a:latin typeface="Lucida Console" panose="020B0609040504020204" pitchFamily="49" charset="0"/>
              </a:rPr>
              <a:t>size_type</a:t>
            </a:r>
            <a:r>
              <a:rPr lang="fr-FR" sz="1800" dirty="0" smtClean="0">
                <a:latin typeface="Lucida Console" panose="020B0609040504020204" pitchFamily="49" charset="0"/>
              </a:rPr>
              <a:t> </a:t>
            </a:r>
            <a:r>
              <a:rPr lang="fr-FR" sz="20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// 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définit le type  d’un string non signé (=0 et positif) assez grand pour représenter n’importe quelle taille en mémoire, dépend de l’architecture de la machine (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unsigned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int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ou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unsigned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 long </a:t>
            </a:r>
            <a:r>
              <a:rPr lang="fr-FR" sz="1600" dirty="0" err="1" smtClean="0">
                <a:solidFill>
                  <a:srgbClr val="00B050"/>
                </a:solidFill>
                <a:latin typeface="Lucida Console" panose="020B0609040504020204" pitchFamily="49" charset="0"/>
              </a:rPr>
              <a:t>int</a:t>
            </a:r>
            <a:r>
              <a:rPr lang="fr-FR" sz="1600" dirty="0" smtClean="0">
                <a:solidFill>
                  <a:srgbClr val="00B050"/>
                </a:solidFill>
                <a:latin typeface="Lucida Console" panose="020B0609040504020204" pitchFamily="49" charset="0"/>
              </a:rPr>
              <a:t>) </a:t>
            </a:r>
            <a:endParaRPr lang="fr-FR" sz="1600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800" dirty="0">
              <a:solidFill>
                <a:srgbClr val="00B050"/>
              </a:solidFill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69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9"/>
            <a:ext cx="8229600" cy="994121"/>
          </a:xfrm>
          <a:prstGeom prst="rect">
            <a:avLst/>
          </a:prstGeom>
        </p:spPr>
        <p:txBody>
          <a:bodyPr vert="horz" lIns="91362" tIns="45683" rIns="91362" bIns="45683" rtlCol="0" anchor="ctr">
            <a:normAutofit fontScale="97500"/>
          </a:bodyPr>
          <a:lstStyle>
            <a:lvl1pPr algn="ctr" defTabSz="913656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Fonctions de manipulation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647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6830" lvl="1" indent="0" algn="ctr">
              <a:buNone/>
            </a:pPr>
            <a:endParaRPr lang="fr-FR" dirty="0"/>
          </a:p>
          <a:p>
            <a:pPr marL="456830" lvl="1" indent="0">
              <a:buNone/>
            </a:pPr>
            <a:r>
              <a:rPr lang="fr-FR" dirty="0" smtClean="0"/>
              <a:t>                 </a:t>
            </a:r>
            <a:r>
              <a:rPr lang="fr-FR" sz="4800" dirty="0" smtClean="0"/>
              <a:t>Les </a:t>
            </a:r>
            <a:r>
              <a:rPr lang="fr-FR" sz="4800" dirty="0" err="1" smtClean="0"/>
              <a:t>itérateurs</a:t>
            </a:r>
            <a:r>
              <a:rPr lang="fr-FR" sz="4800" dirty="0" smtClean="0"/>
              <a:t> </a:t>
            </a:r>
            <a:endParaRPr lang="fr-FR" sz="4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61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/>
              <a:t>	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/>
              <a:t>	</a:t>
            </a:r>
            <a:r>
              <a:rPr lang="fr-FR" sz="4400" dirty="0" smtClean="0"/>
              <a:t>Les algorithmes</a:t>
            </a:r>
            <a:endParaRPr lang="fr-FR" sz="1800" dirty="0" smtClean="0"/>
          </a:p>
          <a:p>
            <a:pPr marL="0" indent="0">
              <a:buNone/>
            </a:pPr>
            <a:r>
              <a:rPr lang="fr-FR" sz="1800" dirty="0"/>
              <a:t>	</a:t>
            </a:r>
            <a:r>
              <a:rPr lang="fr-FR" sz="1800" dirty="0" smtClean="0"/>
              <a:t>		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99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043"/>
            <a:ext cx="7808165" cy="1145335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dirty="0">
                <a:cs typeface="Arial Unicode MS" pitchFamily="2"/>
              </a:rPr>
              <a:t>#</a:t>
            </a:r>
            <a:r>
              <a:rPr lang="fr-FR" dirty="0" err="1">
                <a:cs typeface="Arial Unicode MS" pitchFamily="2"/>
              </a:rPr>
              <a:t>include</a:t>
            </a:r>
            <a:r>
              <a:rPr lang="fr-FR" dirty="0">
                <a:cs typeface="Arial Unicode MS" pitchFamily="2"/>
              </a:rPr>
              <a:t> &lt;</a:t>
            </a:r>
            <a:r>
              <a:rPr lang="fr-FR" dirty="0" err="1">
                <a:cs typeface="Arial Unicode MS" pitchFamily="2"/>
              </a:rPr>
              <a:t>algorithm</a:t>
            </a:r>
            <a:r>
              <a:rPr lang="fr-FR" dirty="0">
                <a:cs typeface="Arial Unicode MS" pitchFamily="2"/>
              </a:rPr>
              <a:t>&gt;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672042" y="1780870"/>
            <a:ext cx="7957399" cy="4479120"/>
          </a:xfrm>
        </p:spPr>
        <p:txBody>
          <a:bodyPr>
            <a:normAutofit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108000" indent="0">
              <a:buNone/>
            </a:pPr>
            <a:r>
              <a:rPr lang="fr-FR" sz="2800" dirty="0" smtClean="0">
                <a:solidFill>
                  <a:schemeClr val="tx1"/>
                </a:solidFill>
                <a:latin typeface="+mj-lt"/>
                <a:cs typeface="Arial Unicode MS" pitchFamily="2"/>
              </a:rPr>
              <a:t>Ensemble de fonctions/algorithmes appliqués aux conteneurs via les </a:t>
            </a:r>
            <a:r>
              <a:rPr lang="fr-FR" sz="2800" dirty="0" err="1" smtClean="0">
                <a:solidFill>
                  <a:schemeClr val="tx1"/>
                </a:solidFill>
                <a:latin typeface="+mj-lt"/>
                <a:cs typeface="Arial Unicode MS" pitchFamily="2"/>
              </a:rPr>
              <a:t>itérateurs</a:t>
            </a:r>
            <a:endParaRPr lang="fr-FR" sz="2800" dirty="0">
              <a:solidFill>
                <a:schemeClr val="tx1"/>
              </a:solidFill>
              <a:latin typeface="+mj-lt"/>
              <a:cs typeface="Arial Unicode MS" pitchFamily="2"/>
            </a:endParaRPr>
          </a:p>
          <a:p>
            <a:pPr lvl="0">
              <a:buNone/>
            </a:pPr>
            <a:r>
              <a:rPr lang="fr-FR" sz="2800" dirty="0">
                <a:solidFill>
                  <a:schemeClr val="tx1"/>
                </a:solidFill>
                <a:latin typeface="+mj-lt"/>
                <a:cs typeface="Arial Unicode MS" pitchFamily="2"/>
              </a:rPr>
              <a:t>Travaillent sur des intervalles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1"/>
                </a:solidFill>
                <a:latin typeface="+mj-lt"/>
                <a:cs typeface="Arial Unicode MS" pitchFamily="2"/>
              </a:rPr>
              <a:t> Permettent </a:t>
            </a:r>
            <a:r>
              <a:rPr lang="fr-FR" sz="2800" dirty="0">
                <a:solidFill>
                  <a:schemeClr val="tx1"/>
                </a:solidFill>
                <a:latin typeface="+mj-lt"/>
                <a:cs typeface="Arial Unicode MS" pitchFamily="2"/>
              </a:rPr>
              <a:t>de mettre en relation des conteneurs </a:t>
            </a:r>
            <a:r>
              <a:rPr lang="fr-FR" sz="2800" dirty="0" smtClean="0">
                <a:solidFill>
                  <a:schemeClr val="tx1"/>
                </a:solidFill>
                <a:latin typeface="+mj-lt"/>
                <a:cs typeface="Arial Unicode MS" pitchFamily="2"/>
              </a:rPr>
              <a:t>de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1"/>
                </a:solidFill>
                <a:latin typeface="+mj-lt"/>
                <a:cs typeface="Arial Unicode MS" pitchFamily="2"/>
              </a:rPr>
              <a:t>types différents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16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- sort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</a:p>
          <a:p>
            <a:pPr marL="0" indent="0">
              <a:buNone/>
            </a:pP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</a:p>
          <a:p>
            <a:pPr marL="0" indent="0">
              <a:buNone/>
            </a:pP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show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[])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nn-NO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nn-NO" sz="6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for</a:t>
            </a:r>
            <a:r>
              <a:rPr lang="nn-NO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nn-NO" sz="6000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nn-NO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 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 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++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cout 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 "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60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]=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5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8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9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6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7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6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"\n The array before sorting is : "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show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sort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6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"\n\n The array after sorting is : "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show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60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b="1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3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</a:p>
          <a:p>
            <a:pPr marL="0" indent="0">
              <a:buNone/>
            </a:pP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6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6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</a:p>
          <a:p>
            <a:pPr marL="0" indent="0">
              <a:buNone/>
            </a:pP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show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[])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nn-NO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nn-NO" sz="6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for</a:t>
            </a:r>
            <a:r>
              <a:rPr lang="nn-NO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nn-NO" sz="6000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nn-NO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 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 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++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</a:t>
            </a:r>
            <a:r>
              <a:rPr lang="nn-NO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nn-NO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cout 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 "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fr-FR" sz="6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60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]=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5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8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9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6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7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6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"\n The array before sorting is : "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show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sort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6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60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"\n\n The array after sorting is : "</a:t>
            </a:r>
            <a:r>
              <a:rPr lang="en-US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en-US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show</a:t>
            </a:r>
            <a:r>
              <a:rPr lang="fr-FR" sz="60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60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6000" b="1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fr-FR" sz="6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60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60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r>
              <a:rPr lang="fr-FR" sz="6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- sort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73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1403648" y="2636912"/>
            <a:ext cx="7128792" cy="158417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Output :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The array before sorting is : 1 5 8 9 6 7 3 4 2 0 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</a:rPr>
              <a:t>The </a:t>
            </a:r>
            <a:r>
              <a:rPr lang="en-US" sz="2400" dirty="0">
                <a:solidFill>
                  <a:prstClr val="black"/>
                </a:solidFill>
              </a:rPr>
              <a:t>array after sorting is : 0 1 2 3 4 5 6 7 8 9</a:t>
            </a:r>
            <a:endParaRPr lang="fr-FR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23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- copy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  <a:endParaRPr lang="fr-FR" sz="1600" dirty="0" smtClean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vector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7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]=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50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60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70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vector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(7);</a:t>
            </a:r>
          </a:p>
          <a:p>
            <a:pPr marL="0" indent="0">
              <a:buNone/>
            </a:pPr>
            <a:endParaRPr lang="fr-FR" sz="1600" b="1" dirty="0">
              <a:solidFill>
                <a:srgbClr val="00008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copy( a, a+7, 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vec.begin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my vector contains: "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for (vector&lt;</a:t>
            </a:r>
            <a:r>
              <a:rPr lang="en-US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&gt;::iterator it=</a:t>
            </a:r>
            <a:r>
              <a:rPr lang="en-US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vec.begin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 it!=</a:t>
            </a:r>
            <a:r>
              <a:rPr lang="en-US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vec.end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 it++)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&lt;&lt;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"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 *it;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&lt;&lt;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 </a:t>
            </a:r>
            <a:r>
              <a:rPr lang="en-US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\n"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return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1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- copy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  <a:endParaRPr lang="fr-FR" sz="1600" dirty="0" smtClean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#</a:t>
            </a:r>
            <a:r>
              <a:rPr lang="fr-FR" sz="16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include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</a:t>
            </a:r>
            <a:r>
              <a:rPr lang="fr-FR" sz="1600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vector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7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]=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30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40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50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60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70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vector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(7);</a:t>
            </a:r>
          </a:p>
          <a:p>
            <a:pPr marL="0" indent="0">
              <a:buNone/>
            </a:pPr>
            <a:endParaRPr lang="fr-FR" sz="1600" b="1" dirty="0">
              <a:solidFill>
                <a:srgbClr val="00008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copy( a, a+7, 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vec.begin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my vector contains: "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for (vector&lt;</a:t>
            </a:r>
            <a:r>
              <a:rPr lang="en-US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&gt;::iterator it=</a:t>
            </a:r>
            <a:r>
              <a:rPr lang="en-US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vec.begin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 it!=</a:t>
            </a:r>
            <a:r>
              <a:rPr lang="en-US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vec.end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 it++)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&lt;&lt;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"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&lt;&lt; *it;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cout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&lt;&lt;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 </a:t>
            </a:r>
            <a:r>
              <a:rPr lang="en-US" sz="160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\n"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return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75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1763688" y="1988840"/>
            <a:ext cx="7128792" cy="158417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Output :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my vector contains:  10 20 30 40 50 60 70</a:t>
            </a:r>
            <a:endParaRPr lang="fr-FR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/>
          <a:lstStyle/>
          <a:p>
            <a:r>
              <a:rPr lang="fr-FR" dirty="0" smtClean="0"/>
              <a:t>				Exemple </a:t>
            </a:r>
            <a:r>
              <a:rPr lang="fr-FR" dirty="0"/>
              <a:t>- </a:t>
            </a:r>
            <a:r>
              <a:rPr lang="fr-FR" dirty="0" err="1"/>
              <a:t>find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0" y="260648"/>
            <a:ext cx="8928992" cy="6480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400" dirty="0" smtClean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::cout</a:t>
            </a:r>
          </a:p>
          <a:p>
            <a:pPr marL="0" indent="0">
              <a:buNone/>
            </a:pP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algorithm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find</a:t>
            </a:r>
            <a:endParaRPr lang="fr-FR"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  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endParaRPr lang="fr-FR"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en-US" sz="14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[]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20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40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using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::find with array and pointer</a:t>
            </a:r>
            <a:r>
              <a:rPr lang="en-US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p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p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find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myints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if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!=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myints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</a:t>
            </a:r>
            <a:r>
              <a:rPr lang="fr-FR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: 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else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not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\n"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</a:t>
            </a:r>
            <a:r>
              <a:rPr lang="fr-FR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&gt;::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iterator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it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find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if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!=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fr-FR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: 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else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not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\n"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400" dirty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08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/>
          <a:lstStyle/>
          <a:p>
            <a:r>
              <a:rPr lang="fr-FR" dirty="0" smtClean="0"/>
              <a:t>				Exemple </a:t>
            </a:r>
            <a:r>
              <a:rPr lang="fr-FR" dirty="0"/>
              <a:t>- </a:t>
            </a:r>
            <a:r>
              <a:rPr lang="fr-FR" dirty="0" err="1"/>
              <a:t>find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0" y="260648"/>
            <a:ext cx="8928992" cy="6480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400" dirty="0" smtClean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::cout</a:t>
            </a:r>
          </a:p>
          <a:p>
            <a:pPr marL="0" indent="0">
              <a:buNone/>
            </a:pP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algorithm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find</a:t>
            </a:r>
            <a:endParaRPr lang="fr-FR"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4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4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  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endParaRPr lang="fr-FR"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en-US" sz="14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[]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20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40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using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::find with array and pointer</a:t>
            </a:r>
            <a:r>
              <a:rPr lang="en-US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p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p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find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myints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if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!=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myints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</a:t>
            </a:r>
            <a:r>
              <a:rPr lang="fr-FR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: 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else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not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\n"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myints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+</a:t>
            </a:r>
            <a:r>
              <a:rPr lang="fr-FR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4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4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&gt;::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iterator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it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find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30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if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!=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fr-FR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())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: 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*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it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'\n'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else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cout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"Element not found in </a:t>
            </a:r>
            <a:r>
              <a:rPr lang="en-US" sz="1400" dirty="0" err="1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myvector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\n"</a:t>
            </a:r>
            <a:r>
              <a:rPr lang="en-US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4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400" dirty="0">
              <a:solidFill>
                <a:srgbClr val="804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77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1763688" y="1988840"/>
            <a:ext cx="7128792" cy="158417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Output :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Element found in </a:t>
            </a:r>
            <a:r>
              <a:rPr lang="en-US" sz="2400" dirty="0" err="1">
                <a:solidFill>
                  <a:prstClr val="black"/>
                </a:solidFill>
              </a:rPr>
              <a:t>myints</a:t>
            </a:r>
            <a:r>
              <a:rPr lang="en-US" sz="2400" dirty="0">
                <a:solidFill>
                  <a:prstClr val="black"/>
                </a:solidFill>
              </a:rPr>
              <a:t>: 30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Element found in </a:t>
            </a:r>
            <a:r>
              <a:rPr lang="en-US" sz="2400" dirty="0" err="1">
                <a:solidFill>
                  <a:prstClr val="black"/>
                </a:solidFill>
              </a:rPr>
              <a:t>myvector</a:t>
            </a:r>
            <a:r>
              <a:rPr lang="en-US" sz="2400" dirty="0">
                <a:solidFill>
                  <a:prstClr val="black"/>
                </a:solidFill>
              </a:rPr>
              <a:t>: 30</a:t>
            </a:r>
            <a:endParaRPr lang="fr-FR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26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043"/>
            <a:ext cx="7808165" cy="1145335"/>
          </a:xfrm>
        </p:spPr>
        <p:txBody>
          <a:bodyPr>
            <a:no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>
              <a:buNone/>
            </a:pPr>
            <a:r>
              <a:rPr lang="fr-FR" sz="40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4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4000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4000" dirty="0" smtClean="0">
                <a:highlight>
                  <a:srgbClr val="FFFFFF"/>
                </a:highlight>
                <a:latin typeface="Consolas" panose="020B0609020204030204" pitchFamily="49" charset="0"/>
              </a:rPr>
              <a:t>: G</a:t>
            </a:r>
            <a:r>
              <a:rPr lang="fr-FR" sz="4000" dirty="0" smtClean="0">
                <a:cs typeface="Arial Unicode MS" pitchFamily="2"/>
              </a:rPr>
              <a:t>énéralités</a:t>
            </a:r>
            <a:endParaRPr lang="fr-FR" sz="4000" dirty="0">
              <a:cs typeface="Arial Unicode MS" pitchFamily="2"/>
            </a:endParaRP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672042" y="1412776"/>
            <a:ext cx="7957399" cy="4847214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endParaRPr lang="fr-FR" sz="1800" b="1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indent="0">
              <a:spcAft>
                <a:spcPts val="0"/>
              </a:spcAft>
              <a:buNone/>
            </a:pPr>
            <a:endParaRPr lang="fr-FR" sz="1800" b="1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count(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val);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  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compte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les valeurs égales à une valeur</a:t>
            </a:r>
            <a:r>
              <a:rPr lang="fr-FR" sz="2000" spc="20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donné</a:t>
            </a:r>
            <a:endParaRPr lang="fr-FR" sz="2000" dirty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endParaRPr lang="fr-FR" sz="2000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int</a:t>
            </a:r>
            <a:r>
              <a:rPr lang="fr-FR" sz="20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count_if</a:t>
            </a:r>
            <a:r>
              <a:rPr lang="fr-FR" sz="20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20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</a:t>
            </a:r>
            <a:r>
              <a:rPr lang="fr-FR" sz="20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20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</a:t>
            </a:r>
            <a:r>
              <a:rPr lang="fr-FR" sz="20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20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Pred</a:t>
            </a:r>
            <a:r>
              <a:rPr lang="fr-FR" sz="20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20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pred</a:t>
            </a:r>
            <a:r>
              <a:rPr lang="fr-FR" sz="20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);</a:t>
            </a:r>
          </a:p>
          <a:p>
            <a:pPr marL="0" indent="0">
              <a:spcAft>
                <a:spcPts val="0"/>
              </a:spcAft>
              <a:buNone/>
            </a:pPr>
            <a:r>
              <a:rPr lang="fr-FR" sz="2000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  <a:sym typeface="Wingdings" panose="05000000000000000000" pitchFamily="2" charset="2"/>
              </a:rPr>
              <a:t> 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  <a:sym typeface="Wingdings" panose="05000000000000000000" pitchFamily="2" charset="2"/>
              </a:rPr>
              <a:t>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compte les valeurs égales à une valeur</a:t>
            </a:r>
            <a:r>
              <a:rPr lang="fr-FR" sz="2000" spc="20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donné avec une condition</a:t>
            </a:r>
            <a:endParaRPr lang="fr-FR" sz="2000" dirty="0" smtClean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lvl="0"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marR="179705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function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for_each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Func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func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);</a:t>
            </a:r>
          </a:p>
          <a:p>
            <a:pPr marL="0" marR="179705" lv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2400" dirty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 </a:t>
            </a:r>
            <a:r>
              <a:rPr lang="fr-FR" sz="2400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permet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d’appliquer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un traitement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(non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mutant)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à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tous 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les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spc="-5" dirty="0" smtClean="0">
                <a:solidFill>
                  <a:prstClr val="black"/>
                </a:solidFill>
                <a:latin typeface="+mn-lt"/>
                <a:cs typeface="Arial"/>
              </a:rPr>
              <a:t>éléments</a:t>
            </a:r>
            <a:endParaRPr lang="fr-FR" sz="2000" dirty="0" smtClean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endParaRPr lang="fr-FR" sz="2000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lvl="0"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lvl="0"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lvl="0"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lvl="0"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0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043"/>
            <a:ext cx="7808165" cy="1145335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sz="4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40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40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4000" dirty="0"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fr-FR" sz="4000" dirty="0" smtClean="0">
                <a:cs typeface="Arial Unicode MS" pitchFamily="2"/>
              </a:rPr>
              <a:t>Comparaison</a:t>
            </a:r>
            <a:endParaRPr lang="fr-FR" sz="4000" dirty="0">
              <a:cs typeface="Arial Unicode MS" pitchFamily="2"/>
            </a:endParaRP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107504" y="1628800"/>
            <a:ext cx="8878383" cy="4176464"/>
          </a:xfrm>
        </p:spPr>
        <p:txBody>
          <a:bodyPr>
            <a:normAutofit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0" lvl="0" indent="0">
              <a:spcAft>
                <a:spcPts val="0"/>
              </a:spcAft>
              <a:buNone/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bool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equal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(Inp1 first1, Inp1 last1, Inp2 first2);</a:t>
            </a:r>
          </a:p>
          <a:p>
            <a:pPr marL="0" marR="156210" lv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	</a:t>
            </a:r>
            <a:r>
              <a:rPr lang="fr-FR" sz="2000" spc="-5" dirty="0" smtClean="0">
                <a:solidFill>
                  <a:prstClr val="black"/>
                </a:solidFill>
                <a:latin typeface="+mn-lt"/>
                <a:cs typeface="Arial"/>
              </a:rPr>
              <a:t>	</a:t>
            </a:r>
            <a:r>
              <a:rPr lang="fr-FR" sz="2000" spc="-5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spc="-5" dirty="0" smtClean="0">
                <a:solidFill>
                  <a:prstClr val="black"/>
                </a:solidFill>
                <a:latin typeface="+mj-lt"/>
                <a:cs typeface="Arial"/>
              </a:rPr>
              <a:t>détermine </a:t>
            </a:r>
            <a:r>
              <a:rPr lang="fr-FR" sz="2000" spc="5" dirty="0">
                <a:solidFill>
                  <a:prstClr val="black"/>
                </a:solidFill>
                <a:latin typeface="+mj-lt"/>
                <a:cs typeface="Arial"/>
              </a:rPr>
              <a:t>si 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deux conteneurs sont égaux en comparant  </a:t>
            </a:r>
            <a:r>
              <a:rPr lang="fr-FR" sz="2000" spc="-5" dirty="0">
                <a:solidFill>
                  <a:prstClr val="black"/>
                </a:solidFill>
                <a:latin typeface="+mj-lt"/>
                <a:cs typeface="Arial"/>
              </a:rPr>
              <a:t>leur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contenu</a:t>
            </a:r>
            <a:endParaRPr lang="fr-FR" sz="1600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endParaRPr lang="fr-FR" sz="16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bool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lexicographical_compare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(Inp1 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f1,Inp1 l1,Inp2 f2,Inp2 l2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);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	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  <a:sym typeface="Wingdings" panose="05000000000000000000" pitchFamily="2" charset="2"/>
              </a:rPr>
              <a:t> compare les 2 intervalles [f1,l1] et [f2,l2]</a:t>
            </a:r>
          </a:p>
          <a:p>
            <a:pPr marL="0" lvl="0" indent="0">
              <a:spcAft>
                <a:spcPts val="0"/>
              </a:spcAft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  <a:sym typeface="Wingdings" panose="05000000000000000000" pitchFamily="2" charset="2"/>
            </a:endParaRPr>
          </a:p>
          <a:p>
            <a:pPr marL="0" lvl="0" indent="0">
              <a:spcAft>
                <a:spcPts val="0"/>
              </a:spcAft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T min(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a, 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b)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T 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max(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T&amp; a,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b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) 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T 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min_element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last)</a:t>
            </a:r>
          </a:p>
          <a:p>
            <a:pPr marL="0" indent="0"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T 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max_element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last)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	</a:t>
            </a:r>
            <a:endParaRPr lang="fr-FR" sz="2000" b="1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  <a:sym typeface="Wingdings" panose="05000000000000000000" pitchFamily="2" charset="2"/>
              </a:rPr>
              <a:t>	</a:t>
            </a:r>
            <a:r>
              <a:rPr lang="fr-FR" sz="2000" b="1" dirty="0" smtClean="0">
                <a:solidFill>
                  <a:schemeClr val="tx1"/>
                </a:solidFill>
                <a:latin typeface="+mn-lt"/>
                <a:cs typeface="Arial Unicode MS" pitchFamily="2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calcul des min, max, …</a:t>
            </a:r>
            <a:endParaRPr lang="fr-FR" sz="2000" b="1" dirty="0">
              <a:solidFill>
                <a:schemeClr val="tx1"/>
              </a:solidFill>
              <a:latin typeface="+mn-lt"/>
              <a:cs typeface="Arial Unicode MS" pitchFamily="2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79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7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fr-FR" sz="4900" dirty="0" smtClean="0"/>
              <a:t>Les </a:t>
            </a:r>
            <a:r>
              <a:rPr lang="fr-FR" sz="4900" dirty="0" err="1" smtClean="0"/>
              <a:t>itérateurs</a:t>
            </a:r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845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/>
              <a:t>Objet défini dans l’entête                                                  qui généralise la notion de pointeur. 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1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/>
              <a:t>Sert à pointer vers un élément dans une plage d’éléments (</a:t>
            </a:r>
            <a:r>
              <a:rPr lang="fr-FR" sz="2400" dirty="0" err="1" smtClean="0"/>
              <a:t>tableau,conteneur</a:t>
            </a:r>
            <a:r>
              <a:rPr lang="fr-FR" sz="2400" dirty="0" smtClean="0"/>
              <a:t>) grâce à des opérateurs et des fonctions membres qui </a:t>
            </a:r>
            <a:r>
              <a:rPr lang="fr-FR" sz="2400" b="1" dirty="0" smtClean="0"/>
              <a:t>permettent de parcourir les conteneurs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1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/>
              <a:t>Syntaxe d’appel général d’un </a:t>
            </a:r>
            <a:r>
              <a:rPr lang="fr-FR" sz="2400" dirty="0" err="1" smtClean="0"/>
              <a:t>itérateur</a:t>
            </a:r>
            <a:r>
              <a:rPr lang="fr-FR" sz="2400" dirty="0" smtClean="0"/>
              <a:t> </a:t>
            </a:r>
            <a:endParaRPr lang="fr-FR" sz="2400" dirty="0"/>
          </a:p>
          <a:p>
            <a:pPr>
              <a:buFont typeface="Wingdings" panose="05000000000000000000" pitchFamily="2" charset="2"/>
              <a:buChar char="Ø"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Exemple : </a:t>
            </a:r>
          </a:p>
          <a:p>
            <a:pPr marL="0" indent="0">
              <a:buNone/>
            </a:pPr>
            <a:r>
              <a:rPr lang="fr-FR" sz="2000" dirty="0" err="1">
                <a:latin typeface="Lucida Console" panose="020B0609040504020204" pitchFamily="49" charset="0"/>
              </a:rPr>
              <a:t>std</a:t>
            </a:r>
            <a:r>
              <a:rPr lang="fr-FR" sz="2000" dirty="0">
                <a:latin typeface="Lucida Console" panose="020B0609040504020204" pitchFamily="49" charset="0"/>
              </a:rPr>
              <a:t>::</a:t>
            </a:r>
            <a:r>
              <a:rPr lang="fr-FR" sz="2000" dirty="0" err="1">
                <a:latin typeface="Lucida Console" panose="020B0609040504020204" pitchFamily="49" charset="0"/>
              </a:rPr>
              <a:t>vector</a:t>
            </a:r>
            <a:r>
              <a:rPr lang="fr-FR" sz="2000" dirty="0">
                <a:latin typeface="Lucida Console" panose="020B0609040504020204" pitchFamily="49" charset="0"/>
              </a:rPr>
              <a:t>&lt;</a:t>
            </a:r>
            <a:r>
              <a:rPr lang="fr-FR" sz="2000" dirty="0" err="1">
                <a:latin typeface="Lucida Console" panose="020B0609040504020204" pitchFamily="49" charset="0"/>
              </a:rPr>
              <a:t>int</a:t>
            </a:r>
            <a:r>
              <a:rPr lang="fr-FR" sz="2000" dirty="0">
                <a:latin typeface="Lucida Console" panose="020B0609040504020204" pitchFamily="49" charset="0"/>
              </a:rPr>
              <a:t>&gt; </a:t>
            </a:r>
            <a:r>
              <a:rPr lang="fr-FR" sz="2000" dirty="0" err="1" smtClean="0">
                <a:latin typeface="Lucida Console" panose="020B0609040504020204" pitchFamily="49" charset="0"/>
              </a:rPr>
              <a:t>it</a:t>
            </a:r>
            <a:r>
              <a:rPr lang="fr-FR" sz="2000" dirty="0" smtClean="0">
                <a:latin typeface="Lucida Console" panose="020B0609040504020204" pitchFamily="49" charset="0"/>
              </a:rPr>
              <a:t>;</a:t>
            </a:r>
            <a:endParaRPr lang="fr-FR" sz="20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2000" dirty="0" err="1">
                <a:latin typeface="Lucida Console" panose="020B0609040504020204" pitchFamily="49" charset="0"/>
              </a:rPr>
              <a:t>std</a:t>
            </a:r>
            <a:r>
              <a:rPr lang="fr-FR" sz="2000" dirty="0">
                <a:latin typeface="Lucida Console" panose="020B0609040504020204" pitchFamily="49" charset="0"/>
              </a:rPr>
              <a:t>::</a:t>
            </a:r>
            <a:r>
              <a:rPr lang="fr-FR" sz="2000" dirty="0" err="1">
                <a:latin typeface="Lucida Console" panose="020B0609040504020204" pitchFamily="49" charset="0"/>
              </a:rPr>
              <a:t>vector</a:t>
            </a:r>
            <a:r>
              <a:rPr lang="fr-FR" sz="2000" dirty="0">
                <a:latin typeface="Lucida Console" panose="020B0609040504020204" pitchFamily="49" charset="0"/>
              </a:rPr>
              <a:t>&lt;</a:t>
            </a:r>
            <a:r>
              <a:rPr lang="fr-FR" sz="2000" dirty="0" err="1">
                <a:latin typeface="Lucida Console" panose="020B0609040504020204" pitchFamily="49" charset="0"/>
              </a:rPr>
              <a:t>int</a:t>
            </a:r>
            <a:r>
              <a:rPr lang="fr-FR" sz="2000" dirty="0">
                <a:latin typeface="Lucida Console" panose="020B0609040504020204" pitchFamily="49" charset="0"/>
              </a:rPr>
              <a:t>&gt;::</a:t>
            </a:r>
            <a:r>
              <a:rPr lang="fr-FR" sz="2000" dirty="0" err="1">
                <a:latin typeface="Lucida Console" panose="020B0609040504020204" pitchFamily="49" charset="0"/>
              </a:rPr>
              <a:t>iterator</a:t>
            </a:r>
            <a:r>
              <a:rPr lang="fr-FR" sz="2000" dirty="0">
                <a:latin typeface="Lucida Console" panose="020B0609040504020204" pitchFamily="49" charset="0"/>
              </a:rPr>
              <a:t> </a:t>
            </a:r>
            <a:r>
              <a:rPr lang="fr-FR" sz="2000" dirty="0" err="1" smtClean="0">
                <a:latin typeface="Lucida Console" panose="020B0609040504020204" pitchFamily="49" charset="0"/>
              </a:rPr>
              <a:t>it</a:t>
            </a:r>
            <a:r>
              <a:rPr lang="fr-FR" sz="2000" dirty="0" smtClean="0">
                <a:latin typeface="Lucida Console" panose="020B0609040504020204" pitchFamily="49" charset="0"/>
              </a:rPr>
              <a:t>;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</a:t>
            </a:fld>
            <a:endParaRPr lang="fr-FR"/>
          </a:p>
        </p:txBody>
      </p:sp>
      <p:sp>
        <p:nvSpPr>
          <p:cNvPr id="24" name="Rectangle à coins arrondis 23"/>
          <p:cNvSpPr/>
          <p:nvPr/>
        </p:nvSpPr>
        <p:spPr>
          <a:xfrm>
            <a:off x="899592" y="4293096"/>
            <a:ext cx="7560840" cy="5040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std</a:t>
            </a:r>
            <a:r>
              <a:rPr lang="en-US" sz="2400" dirty="0" smtClean="0">
                <a:solidFill>
                  <a:schemeClr val="tx1"/>
                </a:solidFill>
              </a:rPr>
              <a:t> :: </a:t>
            </a:r>
            <a:r>
              <a:rPr lang="en-US" sz="2400" dirty="0" err="1" smtClean="0">
                <a:solidFill>
                  <a:schemeClr val="tx1"/>
                </a:solidFill>
              </a:rPr>
              <a:t>class_name</a:t>
            </a:r>
            <a:r>
              <a:rPr lang="en-US" sz="2400" dirty="0" smtClean="0">
                <a:solidFill>
                  <a:schemeClr val="tx1"/>
                </a:solidFill>
              </a:rPr>
              <a:t> &lt;</a:t>
            </a:r>
            <a:r>
              <a:rPr lang="en-US" sz="2400" dirty="0" err="1" smtClean="0">
                <a:solidFill>
                  <a:schemeClr val="tx1"/>
                </a:solidFill>
              </a:rPr>
              <a:t>template_parameters</a:t>
            </a:r>
            <a:r>
              <a:rPr lang="en-US" sz="2400" dirty="0" smtClean="0">
                <a:solidFill>
                  <a:schemeClr val="tx1"/>
                </a:solidFill>
              </a:rPr>
              <a:t>&gt; :: iterator name;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39952" y="1409932"/>
            <a:ext cx="3198043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i="1" dirty="0" smtClean="0">
                <a:latin typeface="Consolas" panose="020B0609020204030204" pitchFamily="49" charset="0"/>
              </a:rPr>
              <a:t># 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include</a:t>
            </a:r>
            <a:r>
              <a:rPr lang="fr-FR" sz="2000" b="1" i="1" dirty="0" smtClean="0">
                <a:latin typeface="Consolas" panose="020B0609020204030204" pitchFamily="49" charset="0"/>
              </a:rPr>
              <a:t> &lt;</a:t>
            </a:r>
            <a:r>
              <a:rPr lang="fr-FR" sz="2000" b="1" i="1" dirty="0" err="1" smtClean="0">
                <a:latin typeface="Consolas" panose="020B0609020204030204" pitchFamily="49" charset="0"/>
              </a:rPr>
              <a:t>iterator</a:t>
            </a:r>
            <a:r>
              <a:rPr lang="fr-FR" sz="2000" b="1" i="1" dirty="0" smtClean="0">
                <a:latin typeface="Consolas" panose="020B0609020204030204" pitchFamily="49" charset="0"/>
              </a:rPr>
              <a:t>&gt;</a:t>
            </a:r>
            <a:endParaRPr lang="fr-FR" sz="2000" b="1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16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251520" y="256043"/>
            <a:ext cx="8784976" cy="1145335"/>
          </a:xfrm>
        </p:spPr>
        <p:txBody>
          <a:bodyPr>
            <a:no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3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3600" dirty="0"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fr-FR" sz="3600" dirty="0" smtClean="0">
                <a:cs typeface="Arial Unicode MS" pitchFamily="2"/>
              </a:rPr>
              <a:t>Recherche</a:t>
            </a:r>
            <a:r>
              <a:rPr lang="fr-FR" sz="3600" dirty="0">
                <a:cs typeface="Arial Unicode MS" pitchFamily="2"/>
              </a:rPr>
              <a:t>, remplacement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163277" y="1454285"/>
            <a:ext cx="8585188" cy="4999051"/>
          </a:xfrm>
        </p:spPr>
        <p:txBody>
          <a:bodyPr>
            <a:normAutofit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endParaRPr lang="fr-FR" sz="1800" b="1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adjacent_find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last)</a:t>
            </a:r>
          </a:p>
          <a:p>
            <a:pPr marL="0" lv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	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recherche 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deux valeurs consécutives</a:t>
            </a:r>
            <a:r>
              <a:rPr lang="fr-FR" sz="2000" spc="-70" dirty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égales</a:t>
            </a:r>
            <a:endParaRPr lang="fr-FR" sz="2000" dirty="0" smtClean="0">
              <a:solidFill>
                <a:schemeClr val="tx1"/>
              </a:solidFill>
              <a:latin typeface="+mj-lt"/>
              <a:cs typeface="Arial Unicode MS" pitchFamily="2"/>
            </a:endParaRPr>
          </a:p>
          <a:p>
            <a:pPr lvl="0">
              <a:buNone/>
            </a:pPr>
            <a:endParaRPr lang="fr-FR" sz="1600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InputIt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find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value)</a:t>
            </a:r>
          </a:p>
          <a:p>
            <a:pPr marL="0" lv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	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recherche 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une</a:t>
            </a:r>
            <a:r>
              <a:rPr lang="fr-FR" sz="2000" spc="-120" dirty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valeur</a:t>
            </a:r>
          </a:p>
          <a:p>
            <a:pPr marL="152400" lvl="0" indent="0" defTabSz="914400">
              <a:spcBef>
                <a:spcPts val="234"/>
              </a:spcBef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endParaRPr lang="fr-FR" sz="1800" b="1" spc="-160" dirty="0" smtClean="0">
              <a:solidFill>
                <a:prstClr val="black"/>
              </a:solidFill>
              <a:latin typeface="Lucida Console" panose="020B0609040504020204" pitchFamily="49" charset="0"/>
              <a:cs typeface="Arial"/>
            </a:endParaRPr>
          </a:p>
          <a:p>
            <a:pPr mar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Fwd1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search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(Fwd1 first, Fwd1 last, Fwd2 first2, Fd2 last2)</a:t>
            </a:r>
          </a:p>
          <a:p>
            <a:pPr marL="0" lvl="0" indent="0" defTabSz="914400">
              <a:spcAft>
                <a:spcPts val="0"/>
              </a:spcAft>
              <a:buClr>
                <a:srgbClr val="9898CC"/>
              </a:buClr>
              <a:buSzPct val="80000"/>
              <a:buNone/>
              <a:tabLst>
                <a:tab pos="438150" algn="l"/>
              </a:tabLst>
            </a:pP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	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recherche une séquence</a:t>
            </a:r>
            <a:r>
              <a:rPr lang="fr-FR" sz="2000" spc="-105" dirty="0" smtClean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lang="fr-FR" sz="2000" spc="-5" dirty="0" smtClean="0">
                <a:solidFill>
                  <a:prstClr val="black"/>
                </a:solidFill>
                <a:latin typeface="+mj-lt"/>
                <a:cs typeface="Arial"/>
              </a:rPr>
              <a:t>d’éléments</a:t>
            </a:r>
            <a:endParaRPr lang="fr-FR" sz="2000" dirty="0" smtClean="0">
              <a:solidFill>
                <a:prstClr val="black"/>
              </a:solidFill>
              <a:latin typeface="+mj-lt"/>
              <a:cs typeface="Arial"/>
            </a:endParaRP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endParaRPr lang="fr-FR" sz="1800" b="1" spc="-160" dirty="0">
              <a:solidFill>
                <a:prstClr val="black"/>
              </a:solidFill>
              <a:latin typeface="Lucida Console" panose="020B0609040504020204" pitchFamily="49" charset="0"/>
              <a:cs typeface="Arial"/>
            </a:endParaRPr>
          </a:p>
          <a:p>
            <a:pPr marL="0" indent="0" defTabSz="914400">
              <a:spcAft>
                <a:spcPts val="0"/>
              </a:spcAft>
              <a:buClrTx/>
              <a:buSzTx/>
              <a:buNone/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void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replace(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first,Fwd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last,const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old,const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new)</a:t>
            </a:r>
          </a:p>
          <a:p>
            <a:pPr marL="0" indent="0" defTabSz="914400">
              <a:spcAft>
                <a:spcPts val="0"/>
              </a:spcAft>
              <a:buClrTx/>
              <a:buSzTx/>
              <a:buNone/>
            </a:pPr>
            <a:r>
              <a:rPr lang="fr-FR" sz="2000" dirty="0">
                <a:solidFill>
                  <a:prstClr val="black"/>
                </a:solidFill>
                <a:cs typeface="Arial"/>
                <a:sym typeface="Wingdings" panose="05000000000000000000" pitchFamily="2" charset="2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cs typeface="Arial"/>
                <a:sym typeface="Wingdings" panose="05000000000000000000" pitchFamily="2" charset="2"/>
              </a:rPr>
              <a:t>    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remplace les valeurs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d’un</a:t>
            </a:r>
            <a:r>
              <a:rPr lang="fr-FR" sz="2000" spc="-305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conteneur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	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43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179512" y="256043"/>
            <a:ext cx="8784976" cy="1145335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3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3600" dirty="0"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fr-FR" sz="3600" dirty="0" smtClean="0">
                <a:cs typeface="Arial Unicode MS" pitchFamily="2"/>
              </a:rPr>
              <a:t>Copie</a:t>
            </a:r>
            <a:r>
              <a:rPr lang="fr-FR" sz="3600" dirty="0">
                <a:cs typeface="Arial Unicode MS" pitchFamily="2"/>
              </a:rPr>
              <a:t>, suppression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251520" y="1628800"/>
            <a:ext cx="8637937" cy="4608512"/>
          </a:xfrm>
        </p:spPr>
        <p:txBody>
          <a:bodyPr>
            <a:noAutofit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12700" lvl="0" indent="0" defTabSz="914400">
              <a:spcBef>
                <a:spcPts val="10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OutputIt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copy(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InputIt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InputIt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OutputIt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result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) </a:t>
            </a:r>
            <a:endParaRPr lang="fr-FR" sz="1800" b="1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12700" lvl="0" indent="0" defTabSz="914400">
              <a:spcBef>
                <a:spcPts val="10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	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recopie 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le contenu </a:t>
            </a:r>
            <a:r>
              <a:rPr lang="fr-FR" sz="2000" spc="-5" dirty="0">
                <a:solidFill>
                  <a:prstClr val="black"/>
                </a:solidFill>
                <a:latin typeface="+mj-lt"/>
                <a:cs typeface="Arial"/>
              </a:rPr>
              <a:t>d’un 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intervalle dans </a:t>
            </a:r>
            <a:r>
              <a:rPr lang="fr-FR" sz="2000" spc="-5" dirty="0">
                <a:solidFill>
                  <a:prstClr val="black"/>
                </a:solidFill>
                <a:latin typeface="+mj-lt"/>
                <a:cs typeface="Arial"/>
              </a:rPr>
              <a:t>un</a:t>
            </a:r>
            <a:r>
              <a:rPr lang="fr-FR" sz="2000" spc="-254" dirty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conteneur</a:t>
            </a:r>
          </a:p>
          <a:p>
            <a:pPr marL="12700" marR="21590" lvl="0" indent="0" defTabSz="914400">
              <a:lnSpc>
                <a:spcPts val="1970"/>
              </a:lnSpc>
              <a:spcBef>
                <a:spcPts val="505"/>
              </a:spcBef>
              <a:spcAft>
                <a:spcPts val="0"/>
              </a:spcAft>
              <a:buClrTx/>
              <a:buSzTx/>
              <a:buNone/>
            </a:pPr>
            <a:endParaRPr lang="fr-FR" sz="2000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12700" marR="21590" lvl="0" indent="0" defTabSz="914400">
              <a:lnSpc>
                <a:spcPts val="1970"/>
              </a:lnSpc>
              <a:spcBef>
                <a:spcPts val="505"/>
              </a:spcBef>
              <a:spcAft>
                <a:spcPts val="0"/>
              </a:spcAft>
              <a:buClrTx/>
              <a:buSzTx/>
              <a:buNone/>
            </a:pPr>
            <a:endParaRPr lang="fr-FR" sz="20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1270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void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fill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last,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const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T&amp; val);</a:t>
            </a:r>
          </a:p>
          <a:p>
            <a:pPr marL="12700" lvl="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	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remplit </a:t>
            </a:r>
            <a:r>
              <a:rPr lang="fr-FR" sz="2000" dirty="0">
                <a:solidFill>
                  <a:prstClr val="black"/>
                </a:solidFill>
                <a:latin typeface="+mj-lt"/>
                <a:cs typeface="Arial"/>
              </a:rPr>
              <a:t>le conteneur avec une valeur</a:t>
            </a:r>
            <a:r>
              <a:rPr lang="fr-FR" sz="2000" spc="50" dirty="0">
                <a:solidFill>
                  <a:prstClr val="black"/>
                </a:solidFill>
                <a:latin typeface="+mj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j-lt"/>
                <a:cs typeface="Arial"/>
              </a:rPr>
              <a:t>donnée</a:t>
            </a:r>
          </a:p>
          <a:p>
            <a:pPr marL="12700" lvl="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endParaRPr lang="fr-FR" sz="2000" dirty="0">
              <a:solidFill>
                <a:prstClr val="black"/>
              </a:solidFill>
              <a:latin typeface="+mj-lt"/>
              <a:cs typeface="Arial"/>
            </a:endParaRPr>
          </a:p>
          <a:p>
            <a:pPr marL="12700" marR="161925" indent="0" defTabSz="914400">
              <a:spcBef>
                <a:spcPts val="52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</a:rPr>
              <a:t>void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generate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last,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Generator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gen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);</a:t>
            </a:r>
          </a:p>
          <a:p>
            <a:pPr marL="12700" marR="161925" lvl="0" indent="0" defTabSz="914400">
              <a:spcBef>
                <a:spcPts val="52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dirty="0">
                <a:solidFill>
                  <a:prstClr val="black"/>
                </a:solidFill>
                <a:cs typeface="Arial"/>
              </a:rPr>
              <a:t>	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produit une suite de valeurs dans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un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conteneur résultant  de l’application d’une</a:t>
            </a:r>
            <a:r>
              <a:rPr lang="fr-FR" sz="2000" spc="-15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spc="-5" dirty="0" smtClean="0">
                <a:solidFill>
                  <a:prstClr val="black"/>
                </a:solidFill>
                <a:latin typeface="+mn-lt"/>
                <a:cs typeface="Arial"/>
              </a:rPr>
              <a:t>fonction</a:t>
            </a:r>
            <a:endParaRPr lang="fr-FR" sz="2000" spc="-5" dirty="0">
              <a:solidFill>
                <a:prstClr val="black"/>
              </a:solidFill>
              <a:latin typeface="+mn-lt"/>
              <a:cs typeface="Arial"/>
            </a:endParaRPr>
          </a:p>
          <a:p>
            <a:pPr marL="12700" marR="161925" lvl="0" indent="0" defTabSz="914400">
              <a:lnSpc>
                <a:spcPts val="1960"/>
              </a:lnSpc>
              <a:spcBef>
                <a:spcPts val="520"/>
              </a:spcBef>
              <a:spcAft>
                <a:spcPts val="0"/>
              </a:spcAft>
              <a:buClrTx/>
              <a:buSzTx/>
              <a:buNone/>
            </a:pPr>
            <a:endParaRPr lang="fr-FR" sz="16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12700" indent="0" defTabSz="914400">
              <a:spcBef>
                <a:spcPts val="5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remove_if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first,Fwd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last,Out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result,Predicate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pred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);</a:t>
            </a:r>
          </a:p>
          <a:p>
            <a:pPr marL="12700" lvl="0" indent="0" defTabSz="914400">
              <a:spcBef>
                <a:spcPts val="5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dirty="0">
                <a:solidFill>
                  <a:prstClr val="black"/>
                </a:solidFill>
                <a:cs typeface="Arial"/>
              </a:rPr>
              <a:t>	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suppression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des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valeurs qui correspondent à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un</a:t>
            </a:r>
            <a:r>
              <a:rPr lang="fr-FR" sz="2000" spc="-190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critère</a:t>
            </a:r>
            <a:endParaRPr lang="fr-FR" sz="2000" dirty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marL="1270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endParaRPr lang="fr-FR" sz="1800" b="1" i="1" dirty="0">
              <a:solidFill>
                <a:schemeClr val="tx1"/>
              </a:solidFill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21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043"/>
            <a:ext cx="7808165" cy="1145335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3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3600" dirty="0"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fr-FR" sz="3600" dirty="0" smtClean="0">
                <a:cs typeface="Arial Unicode MS" pitchFamily="2"/>
              </a:rPr>
              <a:t>Réarrangements</a:t>
            </a:r>
            <a:endParaRPr lang="fr-FR" sz="3600" dirty="0">
              <a:cs typeface="Arial Unicode MS" pitchFamily="2"/>
            </a:endParaRP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251520" y="1556792"/>
            <a:ext cx="8653606" cy="5112568"/>
          </a:xfrm>
        </p:spPr>
        <p:txBody>
          <a:bodyPr>
            <a:normAutofit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1270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endParaRPr lang="fr-FR" sz="1800" b="1" dirty="0" smtClean="0">
              <a:solidFill>
                <a:schemeClr val="tx1"/>
              </a:solidFill>
              <a:latin typeface="Lucida Console" panose="020B0609040504020204" pitchFamily="49" charset="0"/>
            </a:endParaRPr>
          </a:p>
          <a:p>
            <a:pPr marL="1270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</a:rPr>
              <a:t>void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random_shuffle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Rnd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Rnd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last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);</a:t>
            </a:r>
            <a:endParaRPr lang="fr-FR" sz="1800" dirty="0" smtClean="0">
              <a:solidFill>
                <a:prstClr val="black"/>
              </a:solidFill>
              <a:latin typeface="Lucida Console" panose="020B0609040504020204" pitchFamily="49" charset="0"/>
              <a:cs typeface="Arial"/>
            </a:endParaRPr>
          </a:p>
          <a:p>
            <a:pPr marL="12700" lvl="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	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distribue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uniformément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les valeurs d’un</a:t>
            </a:r>
            <a:r>
              <a:rPr lang="fr-FR" sz="2000" spc="-170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conteneur</a:t>
            </a:r>
          </a:p>
          <a:p>
            <a:pPr marL="12700" lvl="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endParaRPr lang="fr-FR" sz="2200" dirty="0" smtClean="0">
              <a:solidFill>
                <a:schemeClr val="tx1"/>
              </a:solidFill>
              <a:latin typeface="+mj-lt"/>
            </a:endParaRPr>
          </a:p>
          <a:p>
            <a:pPr marL="1270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void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reverse(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Bidi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first,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bidi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last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);</a:t>
            </a:r>
            <a:endParaRPr lang="fr-FR" sz="1800" dirty="0" smtClean="0">
              <a:solidFill>
                <a:schemeClr val="tx1"/>
              </a:solidFill>
              <a:latin typeface="Lucida Console" panose="020B0609040504020204" pitchFamily="49" charset="0"/>
            </a:endParaRPr>
          </a:p>
          <a:p>
            <a:pPr marL="12700" lvl="0" indent="0" defTabSz="914400">
              <a:spcBef>
                <a:spcPts val="90"/>
              </a:spcBef>
              <a:spcAft>
                <a:spcPts val="0"/>
              </a:spcAft>
              <a:buClrTx/>
              <a:buSzTx/>
              <a:buNone/>
            </a:pP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	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inversion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des valeurs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d’un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conteneur par rapport à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un</a:t>
            </a:r>
            <a:r>
              <a:rPr lang="fr-FR" sz="2000" spc="-250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pivot</a:t>
            </a:r>
          </a:p>
          <a:p>
            <a:pPr marL="12700" lvl="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endParaRPr lang="fr-FR" sz="2200" b="1" spc="-145" dirty="0" smtClean="0">
              <a:solidFill>
                <a:schemeClr val="tx1"/>
              </a:solidFill>
              <a:latin typeface="Lucida Console" panose="020B0609040504020204" pitchFamily="49" charset="0"/>
              <a:cs typeface="Arial"/>
            </a:endParaRPr>
          </a:p>
          <a:p>
            <a:pPr marL="12700" lvl="0" indent="0" defTabSz="914400">
              <a:spcBef>
                <a:spcPts val="80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</a:rPr>
              <a:t>void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rotate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first,Fwd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middle,Fwd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last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);</a:t>
            </a:r>
          </a:p>
          <a:p>
            <a:pPr marL="12700" indent="0" defTabSz="914400">
              <a:spcBef>
                <a:spcPts val="35"/>
              </a:spcBef>
              <a:spcAft>
                <a:spcPts val="0"/>
              </a:spcAft>
              <a:buClrTx/>
              <a:buSzTx/>
              <a:buNone/>
            </a:pPr>
            <a:r>
              <a:rPr lang="fr-FR" sz="2000" spc="-5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	 </a:t>
            </a:r>
            <a:r>
              <a:rPr lang="fr-FR" sz="2000" spc="-5" dirty="0" smtClean="0">
                <a:solidFill>
                  <a:prstClr val="black"/>
                </a:solidFill>
                <a:latin typeface="+mn-lt"/>
                <a:cs typeface="Arial"/>
              </a:rPr>
              <a:t>rotation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des valeurs </a:t>
            </a:r>
            <a:r>
              <a:rPr lang="fr-FR" sz="2000" spc="-5" dirty="0" smtClean="0">
                <a:solidFill>
                  <a:prstClr val="black"/>
                </a:solidFill>
                <a:latin typeface="+mn-lt"/>
                <a:cs typeface="Arial"/>
              </a:rPr>
              <a:t>d’un</a:t>
            </a:r>
            <a:r>
              <a:rPr lang="fr-FR" sz="2000" spc="-270" dirty="0" smtClean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conteneur</a:t>
            </a:r>
          </a:p>
          <a:p>
            <a:pPr marL="12700" lvl="0" indent="0" defTabSz="914400">
              <a:spcBef>
                <a:spcPts val="35"/>
              </a:spcBef>
              <a:spcAft>
                <a:spcPts val="0"/>
              </a:spcAft>
              <a:buClrTx/>
              <a:buSzTx/>
              <a:buNone/>
            </a:pPr>
            <a:endParaRPr lang="fr-FR" sz="2000" b="1" spc="-185" dirty="0">
              <a:solidFill>
                <a:prstClr val="black"/>
              </a:solidFill>
              <a:latin typeface="Arial"/>
              <a:cs typeface="Arial"/>
            </a:endParaRPr>
          </a:p>
          <a:p>
            <a:pPr marL="12700" lvl="0" indent="0" defTabSz="914400">
              <a:spcBef>
                <a:spcPts val="35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 err="1" smtClean="0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swap_ranges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(</a:t>
            </a:r>
            <a:r>
              <a:rPr lang="fr-FR" sz="1800" b="1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Fwd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 first1,Fwd 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</a:rPr>
              <a:t>last1,Fwd </a:t>
            </a: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</a:rPr>
              <a:t>first2);  </a:t>
            </a:r>
          </a:p>
          <a:p>
            <a:pPr marL="12700" lvl="0" indent="0" defTabSz="914400">
              <a:spcBef>
                <a:spcPts val="35"/>
              </a:spcBef>
              <a:spcAft>
                <a:spcPts val="0"/>
              </a:spcAft>
              <a:buClrTx/>
              <a:buSzTx/>
              <a:buNone/>
            </a:pP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  <a:sym typeface="Wingdings" panose="05000000000000000000" pitchFamily="2" charset="2"/>
              </a:rPr>
              <a:t>	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échange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le contenu </a:t>
            </a:r>
            <a:r>
              <a:rPr lang="fr-FR" sz="2000" spc="-5" dirty="0">
                <a:solidFill>
                  <a:prstClr val="black"/>
                </a:solidFill>
                <a:latin typeface="+mn-lt"/>
                <a:cs typeface="Arial"/>
              </a:rPr>
              <a:t>de </a:t>
            </a:r>
            <a:r>
              <a:rPr lang="fr-FR" sz="2000" dirty="0">
                <a:solidFill>
                  <a:prstClr val="black"/>
                </a:solidFill>
                <a:latin typeface="+mn-lt"/>
                <a:cs typeface="Arial"/>
              </a:rPr>
              <a:t>deux</a:t>
            </a:r>
            <a:r>
              <a:rPr lang="fr-FR" sz="2000" spc="-204" dirty="0">
                <a:solidFill>
                  <a:prstClr val="black"/>
                </a:solidFill>
                <a:latin typeface="+mn-lt"/>
                <a:cs typeface="Arial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cs typeface="Arial"/>
              </a:rPr>
              <a:t>conteneurs</a:t>
            </a:r>
          </a:p>
          <a:p>
            <a:pPr marL="12700" lvl="0" indent="0" defTabSz="914400">
              <a:spcBef>
                <a:spcPts val="35"/>
              </a:spcBef>
              <a:spcAft>
                <a:spcPts val="0"/>
              </a:spcAft>
              <a:buClrTx/>
              <a:buSzTx/>
              <a:buNone/>
            </a:pPr>
            <a:r>
              <a:rPr lang="fr-FR" sz="1800" b="1" dirty="0">
                <a:solidFill>
                  <a:schemeClr val="tx1"/>
                </a:solidFill>
                <a:latin typeface="Lucida Console" panose="020B0609040504020204" pitchFamily="49" charset="0"/>
                <a:sym typeface="Wingdings" panose="05000000000000000000" pitchFamily="2" charset="2"/>
              </a:rPr>
              <a:t>	</a:t>
            </a:r>
            <a:r>
              <a:rPr lang="fr-FR" sz="1800" b="1" dirty="0" smtClean="0">
                <a:solidFill>
                  <a:schemeClr val="tx1"/>
                </a:solidFill>
                <a:latin typeface="Lucida Console" panose="020B0609040504020204" pitchFamily="49" charset="0"/>
                <a:sym typeface="Wingdings" panose="05000000000000000000" pitchFamily="2" charset="2"/>
              </a:rPr>
              <a:t>   </a:t>
            </a:r>
            <a:r>
              <a:rPr lang="fr-FR" sz="2000" dirty="0" smtClean="0">
                <a:solidFill>
                  <a:schemeClr val="tx1"/>
                </a:solidFill>
                <a:latin typeface="+mn-lt"/>
              </a:rPr>
              <a:t>!! Attention </a:t>
            </a:r>
            <a:r>
              <a:rPr lang="fr-FR" sz="2000" dirty="0">
                <a:solidFill>
                  <a:schemeClr val="tx1"/>
                </a:solidFill>
                <a:latin typeface="+mn-lt"/>
              </a:rPr>
              <a:t>à l'allocation </a:t>
            </a:r>
            <a:r>
              <a:rPr lang="fr-FR" sz="2000" dirty="0" smtClean="0">
                <a:solidFill>
                  <a:schemeClr val="tx1"/>
                </a:solidFill>
                <a:latin typeface="+mn-lt"/>
              </a:rPr>
              <a:t>mémoire</a:t>
            </a:r>
          </a:p>
          <a:p>
            <a:pPr marL="12700" lvl="0" indent="0" defTabSz="914400">
              <a:spcBef>
                <a:spcPts val="35"/>
              </a:spcBef>
              <a:spcAft>
                <a:spcPts val="0"/>
              </a:spcAft>
              <a:buClrTx/>
              <a:buSzTx/>
              <a:buNone/>
            </a:pPr>
            <a:endParaRPr lang="fr-FR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8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043"/>
            <a:ext cx="7808165" cy="1145335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sz="3600" dirty="0" err="1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algorithm</a:t>
            </a:r>
            <a:r>
              <a:rPr lang="fr-FR" sz="3600" dirty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fr-FR" sz="3600" dirty="0">
                <a:highlight>
                  <a:srgbClr val="FFFFFF"/>
                </a:highlight>
                <a:latin typeface="Consolas" panose="020B0609020204030204" pitchFamily="49" charset="0"/>
              </a:rPr>
              <a:t>: </a:t>
            </a:r>
            <a:r>
              <a:rPr lang="fr-FR" sz="3600" dirty="0" smtClean="0"/>
              <a:t>Tri </a:t>
            </a:r>
            <a:r>
              <a:rPr lang="fr-FR" sz="3600" dirty="0"/>
              <a:t>et fusion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672042" y="1780870"/>
            <a:ext cx="7957399" cy="4479120"/>
          </a:xfrm>
        </p:spPr>
        <p:txBody>
          <a:bodyPr>
            <a:normAutofit lnSpcReduction="10000"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0" lvl="0" indent="0">
              <a:spcAft>
                <a:spcPts val="0"/>
              </a:spcAft>
              <a:buNone/>
            </a:pP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void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sort(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RdmAIt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RdmAIt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Compare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comp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)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;</a:t>
            </a:r>
            <a:endParaRPr lang="fr-FR" sz="1700" b="1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 	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tri croissant des valeurs de [</a:t>
            </a:r>
            <a:r>
              <a:rPr lang="fr-FR" sz="2000" dirty="0" err="1" smtClean="0">
                <a:solidFill>
                  <a:schemeClr val="tx1"/>
                </a:solidFill>
                <a:latin typeface="+mn-lt"/>
                <a:cs typeface="Arial Unicode MS" pitchFamily="2"/>
              </a:rPr>
              <a:t>first,last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],  tri décroissant si </a:t>
            </a:r>
            <a:r>
              <a:rPr lang="fr-FR" sz="2000" dirty="0" err="1" smtClean="0">
                <a:solidFill>
                  <a:schemeClr val="tx1"/>
                </a:solidFill>
                <a:latin typeface="+mn-lt"/>
                <a:cs typeface="Arial Unicode MS" pitchFamily="2"/>
              </a:rPr>
              <a:t>comp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=</a:t>
            </a:r>
            <a:r>
              <a:rPr lang="fr-FR" sz="2000" dirty="0" err="1" smtClean="0">
                <a:solidFill>
                  <a:schemeClr val="tx1"/>
                </a:solidFill>
                <a:latin typeface="+mn-lt"/>
                <a:cs typeface="Arial Unicode MS" pitchFamily="2"/>
              </a:rPr>
              <a:t>greater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 </a:t>
            </a:r>
          </a:p>
          <a:p>
            <a:pPr marL="0" lvl="0" indent="0">
              <a:spcAft>
                <a:spcPts val="0"/>
              </a:spcAft>
              <a:buNone/>
            </a:pPr>
            <a:endParaRPr lang="fr-FR" sz="2000" dirty="0" smtClean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lower_band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first,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val)</a:t>
            </a:r>
            <a:r>
              <a:rPr lang="fr-FR" sz="1600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; </a:t>
            </a:r>
          </a:p>
          <a:p>
            <a:pPr marL="0" indent="0">
              <a:spcAft>
                <a:spcPts val="0"/>
              </a:spcAft>
              <a:buNone/>
            </a:pPr>
            <a:r>
              <a:rPr lang="fr-FR" sz="17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upper_band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first, </a:t>
            </a:r>
            <a:r>
              <a:rPr lang="fr-FR" sz="17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17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val)</a:t>
            </a:r>
            <a:r>
              <a:rPr lang="fr-FR" sz="1700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; </a:t>
            </a:r>
            <a:endParaRPr lang="fr-FR" sz="1700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dirty="0">
                <a:solidFill>
                  <a:schemeClr val="tx1"/>
                </a:solidFill>
                <a:latin typeface="+mn-lt"/>
                <a:cs typeface="Arial Unicode MS" pitchFamily="2"/>
              </a:rPr>
              <a:t>	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 Unicode MS" pitchFamily="2"/>
                <a:sym typeface="Wingdings" panose="05000000000000000000" pitchFamily="2" charset="2"/>
              </a:rPr>
              <a:t> 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recherche d’une borne inférieure/supérieure pour les valeurs d’un conteneur répondant à un critère donnée</a:t>
            </a:r>
          </a:p>
          <a:p>
            <a:pPr marL="0" lvl="0" indent="0">
              <a:spcAft>
                <a:spcPts val="0"/>
              </a:spcAft>
              <a:buNone/>
            </a:pPr>
            <a:endParaRPr lang="fr-FR" sz="2000" dirty="0" smtClean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fr-FR" sz="17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equal_range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first, </a:t>
            </a:r>
            <a:r>
              <a:rPr lang="fr-FR" sz="17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FwdIt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last, </a:t>
            </a:r>
            <a:r>
              <a:rPr lang="fr-FR" sz="17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const</a:t>
            </a:r>
            <a:r>
              <a:rPr lang="fr-FR" sz="1700" b="1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T&amp; val)</a:t>
            </a:r>
            <a:r>
              <a:rPr lang="fr-FR" sz="1700" dirty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; </a:t>
            </a:r>
            <a:endParaRPr lang="fr-FR" sz="1700" dirty="0" smtClean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	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  <a:sym typeface="Wingdings" panose="05000000000000000000" pitchFamily="2" charset="2"/>
              </a:rPr>
              <a:t> </a:t>
            </a:r>
            <a:r>
              <a:rPr lang="fr-FR" sz="20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recherche les zones d’égalité</a:t>
            </a:r>
          </a:p>
          <a:p>
            <a:pPr marL="0" lvl="0" indent="0">
              <a:spcAft>
                <a:spcPts val="0"/>
              </a:spcAft>
              <a:buNone/>
            </a:pPr>
            <a:endParaRPr lang="fr-FR" sz="2000" dirty="0" smtClean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OutputIt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merge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(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InptIt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f1,InptIt l1, InptIt2 f2, InptIt2 l2,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OutputIt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 </a:t>
            </a:r>
            <a:r>
              <a:rPr lang="fr-FR" sz="17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result</a:t>
            </a:r>
            <a:r>
              <a:rPr lang="fr-FR" sz="17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 Unicode MS" pitchFamily="2"/>
              </a:rPr>
              <a:t>); </a:t>
            </a:r>
          </a:p>
          <a:p>
            <a:pPr marL="0" indent="0">
              <a:spcAft>
                <a:spcPts val="0"/>
              </a:spcAft>
              <a:buNone/>
            </a:pPr>
            <a:r>
              <a:rPr lang="fr-FR" sz="22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	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 Unicode MS" pitchFamily="2"/>
                <a:sym typeface="Wingdings" panose="05000000000000000000" pitchFamily="2" charset="2"/>
              </a:rPr>
              <a:t> 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 Unicode MS" pitchFamily="2"/>
              </a:rPr>
              <a:t>fusionne des séquences triées</a:t>
            </a:r>
          </a:p>
          <a:p>
            <a:pPr marL="0" lvl="0" indent="0">
              <a:spcAft>
                <a:spcPts val="0"/>
              </a:spcAft>
              <a:buNone/>
            </a:pPr>
            <a:endParaRPr lang="fr-FR" sz="2000" dirty="0" smtClean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marL="0" lvl="0" indent="0">
              <a:spcAft>
                <a:spcPts val="0"/>
              </a:spcAft>
              <a:buNone/>
            </a:pPr>
            <a:endParaRPr lang="fr-FR" sz="2000" dirty="0">
              <a:solidFill>
                <a:schemeClr val="tx1"/>
              </a:solidFill>
              <a:latin typeface="+mn-lt"/>
              <a:cs typeface="Arial Unicode MS" pitchFamily="2"/>
            </a:endParaRPr>
          </a:p>
          <a:p>
            <a:pPr lvl="0">
              <a:buNone/>
            </a:pPr>
            <a:endParaRPr lang="fr-FR" sz="2000" dirty="0">
              <a:solidFill>
                <a:schemeClr val="tx1"/>
              </a:solidFill>
              <a:latin typeface="Lucida Console" panose="020B0609040504020204" pitchFamily="49" charset="0"/>
              <a:cs typeface="Arial Unicode MS" pitchFamily="2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865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043"/>
            <a:ext cx="7808165" cy="1145335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numeric</a:t>
            </a:r>
            <a:r>
              <a:rPr lang="fr-FR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dirty="0">
              <a:cs typeface="Arial Unicode MS" pitchFamily="2"/>
            </a:endParaRP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251520" y="1556792"/>
            <a:ext cx="8712968" cy="4896544"/>
          </a:xfrm>
        </p:spPr>
        <p:txBody>
          <a:bodyPr>
            <a:normAutofit fontScale="92500" lnSpcReduction="20000"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24765" marR="17780" indent="0">
              <a:lnSpc>
                <a:spcPct val="110000"/>
              </a:lnSpc>
              <a:spcBef>
                <a:spcPts val="555"/>
              </a:spcBef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2600" spc="-5" dirty="0" smtClean="0">
                <a:solidFill>
                  <a:schemeClr val="tx1"/>
                </a:solidFill>
                <a:latin typeface="+mn-lt"/>
                <a:cs typeface="Arial"/>
              </a:rPr>
              <a:t>Algorithmes  permettant </a:t>
            </a:r>
            <a:r>
              <a:rPr lang="fr-FR" sz="2600" dirty="0" smtClean="0">
                <a:solidFill>
                  <a:schemeClr val="tx1"/>
                </a:solidFill>
                <a:latin typeface="+mn-lt"/>
                <a:cs typeface="Arial"/>
              </a:rPr>
              <a:t>de </a:t>
            </a:r>
            <a:r>
              <a:rPr lang="fr-FR" sz="2600" spc="-5" dirty="0" smtClean="0">
                <a:solidFill>
                  <a:schemeClr val="tx1"/>
                </a:solidFill>
                <a:latin typeface="+mn-lt"/>
                <a:cs typeface="Arial"/>
              </a:rPr>
              <a:t>réaliser des </a:t>
            </a:r>
            <a:r>
              <a:rPr lang="fr-FR" sz="2600" dirty="0" smtClean="0">
                <a:solidFill>
                  <a:schemeClr val="tx1"/>
                </a:solidFill>
                <a:latin typeface="+mn-lt"/>
                <a:cs typeface="Arial"/>
              </a:rPr>
              <a:t>calculs sur </a:t>
            </a:r>
            <a:r>
              <a:rPr lang="fr-FR" sz="2600" spc="-5" dirty="0" smtClean="0">
                <a:solidFill>
                  <a:schemeClr val="tx1"/>
                </a:solidFill>
                <a:latin typeface="+mn-lt"/>
                <a:cs typeface="Arial"/>
              </a:rPr>
              <a:t>les  éléments d’un ou de deux conteneur(s)</a:t>
            </a:r>
            <a:r>
              <a:rPr lang="fr-FR" sz="2600" spc="5" dirty="0" smtClean="0">
                <a:solidFill>
                  <a:schemeClr val="tx1"/>
                </a:solidFill>
                <a:latin typeface="+mn-lt"/>
                <a:cs typeface="Arial"/>
              </a:rPr>
              <a:t> </a:t>
            </a:r>
            <a:r>
              <a:rPr lang="fr-FR" sz="2600" dirty="0" smtClean="0">
                <a:solidFill>
                  <a:schemeClr val="tx1"/>
                </a:solidFill>
                <a:latin typeface="+mn-lt"/>
                <a:cs typeface="Arial"/>
              </a:rPr>
              <a:t>:</a:t>
            </a:r>
          </a:p>
          <a:p>
            <a:pPr marL="0" lvl="0" indent="0" defTabSz="914400">
              <a:lnSpc>
                <a:spcPct val="110000"/>
              </a:lnSpc>
              <a:spcAft>
                <a:spcPts val="0"/>
              </a:spcAft>
              <a:buNone/>
            </a:pPr>
            <a:r>
              <a:rPr lang="fr-FR" sz="2100" b="1" dirty="0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T </a:t>
            </a:r>
            <a:r>
              <a:rPr lang="fr-FR" sz="2100" b="1" spc="-5" dirty="0" err="1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accumulate</a:t>
            </a:r>
            <a:r>
              <a:rPr lang="fr-FR" sz="2100" b="1" spc="-5" dirty="0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(</a:t>
            </a:r>
            <a:r>
              <a:rPr lang="fr-FR" sz="2100" b="1" spc="-5" dirty="0" err="1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InputIt</a:t>
            </a:r>
            <a:r>
              <a:rPr lang="fr-FR" sz="2100" b="1" spc="-5" dirty="0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 </a:t>
            </a:r>
            <a:r>
              <a:rPr lang="fr-FR" sz="2100" b="1" spc="-5" dirty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first, </a:t>
            </a:r>
            <a:r>
              <a:rPr lang="fr-FR" sz="2100" b="1" spc="-5" dirty="0" err="1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InputIt</a:t>
            </a:r>
            <a:r>
              <a:rPr lang="fr-FR" sz="2100" b="1" spc="-5" dirty="0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 </a:t>
            </a:r>
            <a:r>
              <a:rPr lang="fr-FR" sz="2100" b="1" spc="-5" dirty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last, </a:t>
            </a:r>
            <a:r>
              <a:rPr lang="fr-FR" sz="2100" b="1" dirty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T </a:t>
            </a:r>
            <a:r>
              <a:rPr lang="fr-FR" sz="2100" b="1" spc="-5" dirty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val, </a:t>
            </a:r>
            <a:r>
              <a:rPr lang="fr-FR" sz="2100" b="1" spc="-5" dirty="0" err="1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Pred</a:t>
            </a:r>
            <a:r>
              <a:rPr lang="fr-FR" sz="2100" b="1" spc="-80" dirty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 </a:t>
            </a:r>
            <a:r>
              <a:rPr lang="fr-FR" sz="2100" b="1" spc="-5" dirty="0" err="1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pr</a:t>
            </a:r>
            <a:r>
              <a:rPr lang="fr-FR" sz="2100" b="1" spc="-5" dirty="0" smtClean="0">
                <a:solidFill>
                  <a:prstClr val="black"/>
                </a:solidFill>
                <a:latin typeface="Lucida Console" panose="020B0609040504020204" pitchFamily="49" charset="0"/>
                <a:cs typeface="Courier New"/>
              </a:rPr>
              <a:t>);</a:t>
            </a:r>
          </a:p>
          <a:p>
            <a:pPr marL="0" lvl="0" indent="0" defTabSz="914400">
              <a:lnSpc>
                <a:spcPct val="110000"/>
              </a:lnSpc>
              <a:spcAft>
                <a:spcPts val="0"/>
              </a:spcAft>
              <a:buNone/>
            </a:pPr>
            <a:r>
              <a:rPr lang="fr-FR" sz="2200" spc="-5" dirty="0">
                <a:solidFill>
                  <a:schemeClr val="tx1"/>
                </a:solidFill>
                <a:latin typeface="+mn-lt"/>
                <a:cs typeface="Arial"/>
                <a:sym typeface="Wingdings" panose="05000000000000000000" pitchFamily="2" charset="2"/>
              </a:rPr>
              <a:t> </a:t>
            </a:r>
            <a:r>
              <a:rPr lang="fr-FR" sz="2200" spc="-5" dirty="0" smtClean="0">
                <a:solidFill>
                  <a:schemeClr val="tx1"/>
                </a:solidFill>
                <a:latin typeface="+mn-lt"/>
                <a:cs typeface="Arial"/>
                <a:sym typeface="Wingdings" panose="05000000000000000000" pitchFamily="2" charset="2"/>
              </a:rPr>
              <a:t>     </a:t>
            </a:r>
            <a:r>
              <a:rPr lang="fr-FR" sz="2200" spc="-5" dirty="0" smtClean="0">
                <a:solidFill>
                  <a:schemeClr val="tx1"/>
                </a:solidFill>
                <a:latin typeface="+mn-lt"/>
                <a:cs typeface="Arial"/>
              </a:rPr>
              <a:t>accumulation 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"/>
              </a:rPr>
              <a:t>de données dans  une</a:t>
            </a:r>
            <a:r>
              <a:rPr lang="fr-FR" sz="2200" spc="-5" dirty="0" smtClean="0">
                <a:solidFill>
                  <a:schemeClr val="tx1"/>
                </a:solidFill>
                <a:latin typeface="+mn-lt"/>
                <a:cs typeface="Arial"/>
              </a:rPr>
              <a:t> variable</a:t>
            </a:r>
          </a:p>
          <a:p>
            <a:pPr marL="0" lvl="0" indent="0" defTabSz="914400">
              <a:lnSpc>
                <a:spcPct val="110000"/>
              </a:lnSpc>
              <a:spcAft>
                <a:spcPts val="0"/>
              </a:spcAft>
              <a:buNone/>
            </a:pPr>
            <a:endParaRPr lang="fr-FR" sz="2400" dirty="0">
              <a:solidFill>
                <a:schemeClr val="tx1"/>
              </a:solidFill>
              <a:latin typeface="+mn-lt"/>
              <a:cs typeface="Arial"/>
            </a:endParaRPr>
          </a:p>
          <a:p>
            <a:pPr marL="0" marR="17780" indent="0">
              <a:lnSpc>
                <a:spcPct val="110000"/>
              </a:lnSpc>
              <a:spcAft>
                <a:spcPts val="0"/>
              </a:spcAft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T 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inner_product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(Input1 first1, Input1 last1, Input2 first2, T 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init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);</a:t>
            </a:r>
          </a:p>
          <a:p>
            <a:pPr marL="0" marR="17780" indent="0">
              <a:lnSpc>
                <a:spcPct val="110000"/>
              </a:lnSpc>
              <a:spcAft>
                <a:spcPts val="0"/>
              </a:spcAft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2200" dirty="0" smtClean="0">
                <a:solidFill>
                  <a:schemeClr val="tx1"/>
                </a:solidFill>
                <a:latin typeface="+mn-lt"/>
                <a:cs typeface="Arial"/>
              </a:rPr>
              <a:t>	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"/>
              </a:rPr>
              <a:t>somme le produit des éléments de deux conteneurs</a:t>
            </a:r>
          </a:p>
          <a:p>
            <a:pPr marL="0" marR="17780" indent="0">
              <a:lnSpc>
                <a:spcPct val="110000"/>
              </a:lnSpc>
              <a:spcAft>
                <a:spcPts val="0"/>
              </a:spcAft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endParaRPr lang="fr-FR" sz="2400" dirty="0" smtClean="0">
              <a:solidFill>
                <a:schemeClr val="tx1"/>
              </a:solidFill>
              <a:latin typeface="+mn-lt"/>
              <a:cs typeface="Arial"/>
            </a:endParaRPr>
          </a:p>
          <a:p>
            <a:pPr marL="0" marR="17780" indent="0">
              <a:lnSpc>
                <a:spcPct val="110000"/>
              </a:lnSpc>
              <a:spcAft>
                <a:spcPts val="0"/>
              </a:spcAft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OutputIt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partial_sum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(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InputIt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first, 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InputIt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last, 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Output_It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d_first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);</a:t>
            </a:r>
          </a:p>
          <a:p>
            <a:pPr marL="0" marR="17780" indent="0">
              <a:lnSpc>
                <a:spcPct val="110000"/>
              </a:lnSpc>
              <a:spcAft>
                <a:spcPts val="0"/>
              </a:spcAft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1900" b="1" dirty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	</a:t>
            </a:r>
            <a:r>
              <a:rPr lang="fr-FR" sz="2200" b="1" dirty="0" smtClean="0">
                <a:solidFill>
                  <a:schemeClr val="tx1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"/>
                <a:sym typeface="Wingdings" panose="05000000000000000000" pitchFamily="2" charset="2"/>
              </a:rPr>
              <a:t>somme partielle des valeurs d’un conteneur</a:t>
            </a:r>
            <a:endParaRPr lang="fr-FR" sz="2200" b="1" dirty="0" smtClean="0">
              <a:solidFill>
                <a:schemeClr val="tx1"/>
              </a:solidFill>
              <a:latin typeface="+mn-lt"/>
              <a:cs typeface="Arial"/>
            </a:endParaRPr>
          </a:p>
          <a:p>
            <a:pPr marL="0" marR="17780" indent="0">
              <a:lnSpc>
                <a:spcPct val="110000"/>
              </a:lnSpc>
              <a:spcAft>
                <a:spcPts val="0"/>
              </a:spcAft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endParaRPr lang="fr-FR" sz="1900" b="1" dirty="0" smtClean="0">
              <a:solidFill>
                <a:schemeClr val="tx1"/>
              </a:solidFill>
              <a:latin typeface="Lucida Console" panose="020B0609040504020204" pitchFamily="49" charset="0"/>
              <a:cs typeface="Arial"/>
            </a:endParaRPr>
          </a:p>
          <a:p>
            <a:pPr marL="0" marR="17780" indent="0">
              <a:lnSpc>
                <a:spcPct val="110000"/>
              </a:lnSpc>
              <a:spcAft>
                <a:spcPts val="0"/>
              </a:spcAft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OutputIt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adjacent_difference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(</a:t>
            </a:r>
            <a:r>
              <a:rPr lang="fr-FR" sz="1900" b="1" dirty="0" err="1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InputIt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</a:t>
            </a:r>
            <a:r>
              <a:rPr lang="fr-FR" sz="1900" b="1" dirty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first, </a:t>
            </a:r>
            <a:r>
              <a:rPr lang="fr-FR" sz="19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InputIt</a:t>
            </a:r>
            <a:r>
              <a:rPr lang="fr-FR" sz="1900" b="1" dirty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last, </a:t>
            </a:r>
            <a:r>
              <a:rPr lang="fr-FR" sz="19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Output_It</a:t>
            </a:r>
            <a:r>
              <a:rPr lang="fr-FR" sz="1900" b="1" dirty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 </a:t>
            </a:r>
            <a:r>
              <a:rPr lang="fr-FR" sz="1900" b="1" dirty="0" err="1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d_first</a:t>
            </a:r>
            <a:r>
              <a:rPr lang="fr-FR" sz="1900" b="1" dirty="0" smtClean="0">
                <a:solidFill>
                  <a:schemeClr val="tx1"/>
                </a:solidFill>
                <a:latin typeface="Lucida Console" panose="020B0609040504020204" pitchFamily="49" charset="0"/>
                <a:cs typeface="Arial"/>
              </a:rPr>
              <a:t>);</a:t>
            </a:r>
          </a:p>
          <a:p>
            <a:pPr marL="24765" marR="17780" indent="0">
              <a:lnSpc>
                <a:spcPct val="110000"/>
              </a:lnSpc>
              <a:spcBef>
                <a:spcPts val="555"/>
              </a:spcBef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2400" b="1" dirty="0" smtClean="0">
                <a:solidFill>
                  <a:schemeClr val="tx1"/>
                </a:solidFill>
                <a:latin typeface="+mn-lt"/>
                <a:cs typeface="Arial"/>
                <a:sym typeface="Wingdings" panose="05000000000000000000" pitchFamily="2" charset="2"/>
              </a:rPr>
              <a:t>	</a:t>
            </a:r>
            <a:r>
              <a:rPr lang="fr-FR" sz="2200" b="1" dirty="0" smtClean="0">
                <a:solidFill>
                  <a:schemeClr val="tx1"/>
                </a:solidFill>
                <a:latin typeface="+mn-lt"/>
                <a:cs typeface="Arial"/>
                <a:sym typeface="Wingdings" panose="05000000000000000000" pitchFamily="2" charset="2"/>
              </a:rPr>
              <a:t> </a:t>
            </a:r>
            <a:r>
              <a:rPr lang="fr-FR" sz="2200" dirty="0">
                <a:solidFill>
                  <a:schemeClr val="tx1"/>
                </a:solidFill>
                <a:latin typeface="+mn-lt"/>
                <a:cs typeface="Arial"/>
              </a:rPr>
              <a:t>différence entre deux  </a:t>
            </a:r>
            <a:r>
              <a:rPr lang="fr-FR" sz="2200" spc="-5" dirty="0">
                <a:solidFill>
                  <a:schemeClr val="tx1"/>
                </a:solidFill>
                <a:latin typeface="+mn-lt"/>
                <a:cs typeface="Arial"/>
              </a:rPr>
              <a:t>éléments </a:t>
            </a:r>
            <a:r>
              <a:rPr lang="fr-FR" sz="2200" dirty="0" smtClean="0">
                <a:solidFill>
                  <a:schemeClr val="tx1"/>
                </a:solidFill>
                <a:latin typeface="+mn-lt"/>
                <a:cs typeface="Arial"/>
              </a:rPr>
              <a:t>adjacents</a:t>
            </a:r>
            <a:endParaRPr lang="fr-FR" sz="2200" dirty="0">
              <a:solidFill>
                <a:schemeClr val="tx1"/>
              </a:solidFill>
              <a:latin typeface="+mn-lt"/>
              <a:cs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85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cs typeface="Arial Unicode MS" pitchFamily="2"/>
              </a:rPr>
              <a:t>Exemple </a:t>
            </a:r>
            <a:r>
              <a:rPr lang="fr-FR" dirty="0" smtClean="0">
                <a:cs typeface="Arial Unicode MS" pitchFamily="2"/>
              </a:rPr>
              <a:t>- </a:t>
            </a:r>
            <a:r>
              <a:rPr lang="fr-FR" dirty="0" err="1" smtClean="0">
                <a:cs typeface="Arial Unicode MS" pitchFamily="2"/>
              </a:rPr>
              <a:t>accumulate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6371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::cout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numeric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find</a:t>
            </a:r>
            <a:endParaRPr lang="fr-FR" sz="16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  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endParaRPr lang="fr-FR" sz="16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float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v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3.14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5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	</a:t>
            </a: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...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  float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sum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accumulate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en-US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en-US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0.0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float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produit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accumulate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1.0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multiplies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float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&gt;());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résultat de la somme est :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sum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résultat du produit est :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produit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600" dirty="0">
              <a:solidFill>
                <a:prstClr val="black"/>
              </a:solidFill>
              <a:latin typeface="Lucida Console" panose="020B0609040504020204" pitchFamily="49" charset="0"/>
              <a:cs typeface="Courier New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0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cs typeface="Arial Unicode MS" pitchFamily="2"/>
              </a:rPr>
              <a:t>Exemple </a:t>
            </a:r>
            <a:r>
              <a:rPr lang="fr-FR" dirty="0" smtClean="0">
                <a:cs typeface="Arial Unicode MS" pitchFamily="2"/>
              </a:rPr>
              <a:t>- </a:t>
            </a:r>
            <a:r>
              <a:rPr lang="fr-FR" dirty="0" err="1" smtClean="0">
                <a:cs typeface="Arial Unicode MS" pitchFamily="2"/>
              </a:rPr>
              <a:t>accumulate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6371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::cout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numeric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</a:t>
            </a: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find</a:t>
            </a:r>
            <a:endParaRPr lang="fr-FR" sz="16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Courier New"/>
              </a:rPr>
              <a:t>&gt;       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::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endParaRPr lang="fr-FR" sz="1600" dirty="0">
              <a:solidFill>
                <a:srgbClr val="008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main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vector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float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v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3.14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push_back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5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	</a:t>
            </a: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// 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</a:rPr>
              <a:t>...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  float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sum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accumulate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en-US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en-US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en-US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0.0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);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float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produit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=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accumulate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begin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v</a:t>
            </a:r>
            <a:r>
              <a:rPr lang="fr-FR" sz="16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.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(),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1.0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multiplies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Courier New"/>
              </a:rPr>
              <a:t>float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&gt;());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résultat de la somme est :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sum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808080"/>
                </a:solidFill>
                <a:highlight>
                  <a:srgbClr val="FFFFFF"/>
                </a:highlight>
                <a:latin typeface="Courier New"/>
              </a:rPr>
              <a:t>"Le résultat du produit est : "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produit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endl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 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</a:rPr>
              <a:t>return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urier New"/>
              </a:rPr>
              <a:t>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urier New"/>
              </a:rPr>
              <a:t>}</a:t>
            </a:r>
            <a:endParaRPr lang="fr-FR" sz="1600" dirty="0">
              <a:solidFill>
                <a:prstClr val="black"/>
              </a:solidFill>
              <a:latin typeface="Lucida Console" panose="020B0609040504020204" pitchFamily="49" charset="0"/>
              <a:cs typeface="Courier New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86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1115616" y="2132856"/>
            <a:ext cx="6912768" cy="18002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Output :</a:t>
            </a:r>
          </a:p>
          <a:p>
            <a:pPr lvl="0"/>
            <a:r>
              <a:rPr lang="fr-FR" sz="2400" dirty="0">
                <a:solidFill>
                  <a:prstClr val="black"/>
                </a:solidFill>
              </a:rPr>
              <a:t>Le résultat de la somme est : 8.14</a:t>
            </a:r>
          </a:p>
          <a:p>
            <a:pPr lvl="0"/>
            <a:r>
              <a:rPr lang="fr-FR" sz="2400" dirty="0">
                <a:solidFill>
                  <a:prstClr val="black"/>
                </a:solidFill>
              </a:rPr>
              <a:t>Le résultat du produit est : 15.7</a:t>
            </a:r>
          </a:p>
        </p:txBody>
      </p:sp>
    </p:spTree>
    <p:extLst>
      <p:ext uri="{BB962C8B-B14F-4D97-AF65-F5344CB8AC3E}">
        <p14:creationId xmlns:p14="http://schemas.microsoft.com/office/powerpoint/2010/main" val="32571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 idx="4294967295"/>
          </p:nvPr>
        </p:nvSpPr>
        <p:spPr>
          <a:xfrm>
            <a:off x="672042" y="256043"/>
            <a:ext cx="7808165" cy="1145335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fr-FR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fr-FR" dirty="0" err="1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complex</a:t>
            </a:r>
            <a:r>
              <a:rPr lang="fr-FR" dirty="0" smtClean="0">
                <a:solidFill>
                  <a:srgbClr val="804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fr-FR" dirty="0">
              <a:cs typeface="Arial Unicode MS" pitchFamily="2"/>
            </a:endParaRP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251520" y="1556792"/>
            <a:ext cx="8712968" cy="4896544"/>
          </a:xfrm>
        </p:spPr>
        <p:txBody>
          <a:bodyPr>
            <a:normAutofit/>
          </a:bodyPr>
          <a:lstStyle>
            <a:def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None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defPPr>
            <a:lvl1pPr marL="432000" marR="0" lvl="0" indent="-324000" algn="l">
              <a:spcBef>
                <a:spcPts val="0"/>
              </a:spcBef>
              <a:spcAft>
                <a:spcPts val="1417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1pPr>
            <a:lvl2pPr marL="864000" marR="0" lvl="1" indent="-288000" algn="l">
              <a:spcBef>
                <a:spcPts val="0"/>
              </a:spcBef>
              <a:spcAft>
                <a:spcPts val="1134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850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567"/>
              </a:spcAft>
              <a:buClr>
                <a:srgbClr val="E6E6E6"/>
              </a:buClr>
              <a:buSzPct val="75000"/>
              <a:buFont typeface="StarSymbol"/>
              <a:buChar char="–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283"/>
              </a:spcAft>
              <a:buClr>
                <a:srgbClr val="E6E6E6"/>
              </a:buClr>
              <a:buSzPct val="45000"/>
              <a:buFont typeface="StarSymbol"/>
              <a:buChar char="●"/>
              <a:defRPr lang="fr-FR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</a:defRPr>
            </a:lvl9pPr>
          </a:lstStyle>
          <a:p>
            <a:pPr marL="24765" marR="17780" indent="0">
              <a:lnSpc>
                <a:spcPct val="110000"/>
              </a:lnSpc>
              <a:spcBef>
                <a:spcPts val="555"/>
              </a:spcBef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2600" spc="-5" dirty="0">
                <a:solidFill>
                  <a:schemeClr val="tx1"/>
                </a:solidFill>
                <a:latin typeface="+mn-lt"/>
                <a:cs typeface="Arial"/>
              </a:rPr>
              <a:t>La bibliothèque complexe implémente la classe complexe pour contenir des nombres complexes sous forme cartésienne et plusieurs fonctions et surcharges pour fonctionner avec </a:t>
            </a:r>
            <a:r>
              <a:rPr lang="fr-FR" sz="2600" spc="-5" dirty="0" smtClean="0">
                <a:solidFill>
                  <a:schemeClr val="tx1"/>
                </a:solidFill>
                <a:latin typeface="+mn-lt"/>
                <a:cs typeface="Arial"/>
              </a:rPr>
              <a:t>eux</a:t>
            </a:r>
          </a:p>
          <a:p>
            <a:pPr marL="24765" marR="17780" indent="0">
              <a:lnSpc>
                <a:spcPct val="110000"/>
              </a:lnSpc>
              <a:spcBef>
                <a:spcPts val="555"/>
              </a:spcBef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endParaRPr lang="fr-FR" sz="2600" spc="-5" dirty="0">
              <a:solidFill>
                <a:schemeClr val="tx1"/>
              </a:solidFill>
              <a:latin typeface="+mn-lt"/>
              <a:cs typeface="Arial"/>
            </a:endParaRPr>
          </a:p>
          <a:p>
            <a:pPr marL="24765" marR="17780" indent="0">
              <a:lnSpc>
                <a:spcPct val="110000"/>
              </a:lnSpc>
              <a:spcBef>
                <a:spcPts val="555"/>
              </a:spcBef>
              <a:buClr>
                <a:srgbClr val="00007C"/>
              </a:buClr>
              <a:buSzPct val="75000"/>
              <a:buNone/>
              <a:tabLst>
                <a:tab pos="368300" algn="l"/>
              </a:tabLst>
            </a:pPr>
            <a:r>
              <a:rPr lang="fr-FR" sz="2200" dirty="0" smtClean="0">
                <a:solidFill>
                  <a:schemeClr val="tx1"/>
                </a:solidFill>
                <a:latin typeface="+mn-lt"/>
                <a:cs typeface="Arial"/>
                <a:hlinkClick r:id="rId3"/>
              </a:rPr>
              <a:t>http://www.cplusplus.com/reference/complex/</a:t>
            </a:r>
            <a:endParaRPr lang="fr-FR" sz="2200" dirty="0">
              <a:solidFill>
                <a:schemeClr val="tx1"/>
              </a:solidFill>
              <a:latin typeface="+mn-lt"/>
              <a:cs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98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/>
              <a:t>	</a:t>
            </a:r>
            <a:endParaRPr lang="fr-FR" sz="2400" dirty="0" smtClean="0"/>
          </a:p>
          <a:p>
            <a:pPr marL="0" indent="0" algn="ctr">
              <a:buNone/>
            </a:pPr>
            <a:r>
              <a:rPr lang="fr-FR" dirty="0"/>
              <a:t>	</a:t>
            </a:r>
            <a:r>
              <a:rPr lang="fr-FR" sz="5400" dirty="0" smtClean="0"/>
              <a:t>Depuis la norme C++</a:t>
            </a:r>
            <a:r>
              <a:rPr lang="fr-FR" sz="5400" dirty="0" smtClean="0"/>
              <a:t>11 </a:t>
            </a:r>
            <a:r>
              <a:rPr lang="fr-FR" sz="1800" dirty="0" smtClean="0"/>
              <a:t>		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534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Nouvelle syntaxe pour « for »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800" dirty="0" smtClean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sz="2000" dirty="0" smtClean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endParaRPr lang="fr-FR" sz="20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endParaRPr lang="fr-FR" sz="2000" dirty="0" smtClean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-&gt; Syntaxe 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</a:rPr>
              <a:t>de boucle for 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introduite 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</a:rPr>
              <a:t>avec la version </a:t>
            </a:r>
            <a:r>
              <a:rPr lang="fr-FR" sz="2200" b="1" dirty="0">
                <a:solidFill>
                  <a:srgbClr val="000000"/>
                </a:solidFill>
                <a:highlight>
                  <a:srgbClr val="FFFFFF"/>
                </a:highlight>
              </a:rPr>
              <a:t>C++</a:t>
            </a:r>
            <a:r>
              <a:rPr lang="fr-FR" sz="2200" b="1" dirty="0" smtClean="0">
                <a:solidFill>
                  <a:srgbClr val="000000"/>
                </a:solidFill>
                <a:highlight>
                  <a:srgbClr val="FFFFFF"/>
                </a:highlight>
              </a:rPr>
              <a:t>11 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(-</a:t>
            </a:r>
            <a:r>
              <a:rPr lang="fr-FR" sz="2200" dirty="0" err="1" smtClean="0">
                <a:solidFill>
                  <a:srgbClr val="000000"/>
                </a:solidFill>
                <a:highlight>
                  <a:srgbClr val="FFFFFF"/>
                </a:highlight>
              </a:rPr>
              <a:t>std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=</a:t>
            </a:r>
            <a:r>
              <a:rPr lang="fr-FR" sz="2200" dirty="0" err="1" smtClean="0">
                <a:solidFill>
                  <a:srgbClr val="000000"/>
                </a:solidFill>
                <a:highlight>
                  <a:srgbClr val="FFFFFF"/>
                </a:highlight>
              </a:rPr>
              <a:t>c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</a:rPr>
              <a:t>++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11) </a:t>
            </a:r>
          </a:p>
          <a:p>
            <a:pPr marL="0" indent="0">
              <a:buNone/>
            </a:pP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-&gt; Permet 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</a:rPr>
              <a:t>de réaliser une itération sur tous les éléments d'une collection, sans avoir à gérer de compteur de boucle</a:t>
            </a: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.</a:t>
            </a:r>
            <a:endParaRPr lang="fr-FR" sz="22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indent="0">
              <a:buNone/>
            </a:pPr>
            <a:r>
              <a:rPr lang="fr-FR" sz="22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-&gt; Fonctionne sur 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</a:rPr>
              <a:t>toute collection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</a:rPr>
              <a:t>itérable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</a:rPr>
              <a:t> au sens de la STL : donc des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</a:rPr>
              <a:t>deques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</a:rPr>
              <a:t>, des </a:t>
            </a:r>
            <a:r>
              <a:rPr lang="fr-FR" sz="2200" dirty="0" err="1">
                <a:solidFill>
                  <a:srgbClr val="000000"/>
                </a:solidFill>
                <a:highlight>
                  <a:srgbClr val="FFFFFF"/>
                </a:highlight>
              </a:rPr>
              <a:t>vectors</a:t>
            </a:r>
            <a:r>
              <a:rPr lang="fr-FR" sz="2200" dirty="0">
                <a:solidFill>
                  <a:srgbClr val="000000"/>
                </a:solidFill>
                <a:highlight>
                  <a:srgbClr val="FFFFFF"/>
                </a:highlight>
              </a:rPr>
              <a:t>, des listes, ...</a:t>
            </a: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89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611560" y="1916832"/>
            <a:ext cx="8064896" cy="129614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for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(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Lucida Console" panose="020B0609040504020204" pitchFamily="49" charset="0"/>
              </a:rPr>
              <a:t>loopVariable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chemeClr val="tx1"/>
                </a:solidFill>
                <a:latin typeface="Lucida Console" panose="020B0609040504020204" pitchFamily="49" charset="0"/>
              </a:rPr>
              <a:t>: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collection </a:t>
            </a:r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)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Lucida Console" panose="020B0609040504020204" pitchFamily="49" charset="0"/>
              </a:rPr>
              <a:t>statement</a:t>
            </a:r>
            <a:r>
              <a:rPr lang="fr-FR" sz="1600" b="1" dirty="0">
                <a:solidFill>
                  <a:schemeClr val="tx1"/>
                </a:solidFill>
                <a:latin typeface="Lucida Console" panose="020B0609040504020204" pitchFamily="49" charset="0"/>
              </a:rPr>
              <a:t>;</a:t>
            </a:r>
            <a:endParaRPr lang="fr-FR" sz="1600" dirty="0">
              <a:solidFill>
                <a:schemeClr val="tx1"/>
              </a:solidFill>
              <a:latin typeface="Lucida Console" panose="020B0609040504020204" pitchFamily="49" charset="0"/>
            </a:endParaRPr>
          </a:p>
          <a:p>
            <a:endParaRPr lang="fr-FR" sz="1600" dirty="0">
              <a:solidFill>
                <a:schemeClr val="tx1"/>
              </a:solidFill>
              <a:latin typeface="Lucida Console" panose="020B0609040504020204" pitchFamily="49" charset="0"/>
            </a:endParaRPr>
          </a:p>
          <a:p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for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(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chemeClr val="tx1"/>
                </a:solidFill>
                <a:latin typeface="Lucida Console" panose="020B0609040504020204" pitchFamily="49" charset="0"/>
              </a:rPr>
              <a:t>loopVariable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chemeClr val="tx1"/>
                </a:solidFill>
                <a:latin typeface="Lucida Console" panose="020B0609040504020204" pitchFamily="49" charset="0"/>
              </a:rPr>
              <a:t>: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collection </a:t>
            </a:r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)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{</a:t>
            </a:r>
            <a:endParaRPr lang="fr-FR" sz="1600" dirty="0">
              <a:solidFill>
                <a:srgbClr val="0070C0"/>
              </a:solidFill>
              <a:latin typeface="Lucida Console" panose="020B0609040504020204" pitchFamily="49" charset="0"/>
            </a:endParaRPr>
          </a:p>
          <a:p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  </a:t>
            </a:r>
            <a:r>
              <a:rPr lang="fr-FR" sz="1600" dirty="0">
                <a:solidFill>
                  <a:srgbClr val="0070C0"/>
                </a:solidFill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[</a:t>
            </a:r>
            <a:r>
              <a:rPr lang="fr-FR" sz="1600" dirty="0" err="1">
                <a:solidFill>
                  <a:schemeClr val="tx1"/>
                </a:solidFill>
                <a:latin typeface="Lucida Console" panose="020B0609040504020204" pitchFamily="49" charset="0"/>
              </a:rPr>
              <a:t>statement</a:t>
            </a:r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]</a:t>
            </a:r>
            <a:r>
              <a:rPr lang="fr-FR" sz="1600" b="1" dirty="0">
                <a:solidFill>
                  <a:schemeClr val="tx1"/>
                </a:solidFill>
                <a:latin typeface="Lucida Console" panose="020B0609040504020204" pitchFamily="49" charset="0"/>
              </a:rPr>
              <a:t>...</a:t>
            </a:r>
            <a:endParaRPr lang="fr-FR" sz="1600" dirty="0">
              <a:solidFill>
                <a:schemeClr val="tx1"/>
              </a:solidFill>
              <a:latin typeface="Lucida Console" panose="020B0609040504020204" pitchFamily="49" charset="0"/>
            </a:endParaRPr>
          </a:p>
          <a:p>
            <a:r>
              <a:rPr lang="fr-FR" sz="1600" b="1" dirty="0">
                <a:solidFill>
                  <a:srgbClr val="0070C0"/>
                </a:solidFill>
                <a:latin typeface="Lucida Console" panose="020B0609040504020204" pitchFamily="49" charset="0"/>
              </a:rPr>
              <a:t>}</a:t>
            </a:r>
            <a:r>
              <a:rPr lang="fr-FR" sz="1600" dirty="0">
                <a:solidFill>
                  <a:schemeClr val="tx1"/>
                </a:solidFill>
                <a:latin typeface="Lucida Console" panose="020B0609040504020204" pitchFamily="49" charset="0"/>
              </a:rPr>
              <a:t> </a:t>
            </a:r>
            <a:endParaRPr lang="en-US" sz="1600" dirty="0">
              <a:solidFill>
                <a:schemeClr val="tx1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2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fr-FR" sz="4900" dirty="0" smtClean="0"/>
              <a:t>Les </a:t>
            </a:r>
            <a:r>
              <a:rPr lang="fr-FR" sz="4900" dirty="0" err="1" smtClean="0"/>
              <a:t>itérateurs</a:t>
            </a:r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84576"/>
          </a:xfrm>
        </p:spPr>
        <p:txBody>
          <a:bodyPr>
            <a:normAutofit/>
          </a:bodyPr>
          <a:lstStyle/>
          <a:p>
            <a:pPr>
              <a:buFont typeface="Wingdings"/>
              <a:buChar char="à"/>
            </a:pPr>
            <a:endParaRPr lang="fr-FR" sz="2400" dirty="0" smtClean="0"/>
          </a:p>
          <a:p>
            <a:pPr>
              <a:buFont typeface="Wingdings"/>
              <a:buChar char="à"/>
            </a:pPr>
            <a:r>
              <a:rPr lang="fr-FR" sz="2400" b="1" dirty="0" smtClean="0"/>
              <a:t>Pratique</a:t>
            </a:r>
            <a:r>
              <a:rPr lang="fr-FR" sz="2400" dirty="0" smtClean="0"/>
              <a:t> : permet de se déplacer dans un conteneur sans connaitre sa taille, pratique avec des conteneurs dont la taille varie souvent !</a:t>
            </a:r>
          </a:p>
          <a:p>
            <a:pPr>
              <a:buFont typeface="Wingdings"/>
              <a:buChar char="à"/>
            </a:pPr>
            <a:r>
              <a:rPr lang="fr-FR" sz="2400" b="1" dirty="0" smtClean="0"/>
              <a:t>Code réutilisable </a:t>
            </a:r>
            <a:r>
              <a:rPr lang="fr-FR" sz="2400" dirty="0" smtClean="0"/>
              <a:t>: en changeant le </a:t>
            </a:r>
            <a:r>
              <a:rPr lang="fr-FR" sz="2400" dirty="0" err="1" smtClean="0"/>
              <a:t>class_name</a:t>
            </a:r>
            <a:r>
              <a:rPr lang="fr-FR" sz="2400" dirty="0" smtClean="0"/>
              <a:t> </a:t>
            </a:r>
          </a:p>
          <a:p>
            <a:pPr>
              <a:buFont typeface="Wingdings"/>
              <a:buChar char="à"/>
            </a:pPr>
            <a:r>
              <a:rPr lang="fr-FR" sz="2400" b="1" dirty="0" smtClean="0"/>
              <a:t>Dynamique</a:t>
            </a:r>
            <a:r>
              <a:rPr lang="fr-FR" sz="2400" dirty="0" smtClean="0"/>
              <a:t> : permet d’insérer et supprimer dynamiquement des éléments quand et comme nous le voulons</a:t>
            </a:r>
          </a:p>
          <a:p>
            <a:pPr>
              <a:buFont typeface="Wingdings"/>
              <a:buChar char="à"/>
            </a:pPr>
            <a:r>
              <a:rPr lang="fr-FR" sz="2400" dirty="0" smtClean="0"/>
              <a:t>Utile pour se déplacer dans un conteneur qui n’a pas une mémoire </a:t>
            </a:r>
            <a:r>
              <a:rPr lang="fr-FR" sz="2400" dirty="0" err="1" smtClean="0"/>
              <a:t>contigue</a:t>
            </a:r>
            <a:r>
              <a:rPr lang="fr-FR" sz="2400" dirty="0" smtClean="0"/>
              <a:t> : </a:t>
            </a:r>
            <a:r>
              <a:rPr lang="fr-FR" sz="2400" dirty="0" err="1" smtClean="0"/>
              <a:t>map</a:t>
            </a:r>
            <a:r>
              <a:rPr lang="fr-FR" sz="2400" dirty="0" smtClean="0"/>
              <a:t>, set</a:t>
            </a:r>
          </a:p>
          <a:p>
            <a:pPr lvl="1">
              <a:buFont typeface="Wingdings"/>
              <a:buChar char="à"/>
            </a:pPr>
            <a:endParaRPr lang="fr-FR" sz="2000" dirty="0"/>
          </a:p>
          <a:p>
            <a:pPr>
              <a:buFont typeface="Wingdings"/>
              <a:buChar char="à"/>
            </a:pPr>
            <a:endParaRPr lang="fr-FR" sz="24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93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dirty="0" smtClean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arr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[]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10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20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30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40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// Printing elements of an array 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using</a:t>
            </a:r>
            <a:r>
              <a:rPr lang="fr-FR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for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loop</a:t>
            </a:r>
            <a:endParaRPr lang="fr-FR" sz="1600" dirty="0">
              <a:solidFill>
                <a:srgbClr val="008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for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x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arr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	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x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</a:t>
            </a:r>
            <a:endParaRPr lang="fr-FR" sz="16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54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// C++ program to demonstrate use of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foreach</a:t>
            </a:r>
            <a:endParaRPr lang="en-US" sz="1600" dirty="0">
              <a:solidFill>
                <a:srgbClr val="008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#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include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&lt;</a:t>
            </a:r>
            <a:r>
              <a:rPr lang="fr-FR" sz="1600" dirty="0" err="1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iostream</a:t>
            </a:r>
            <a:r>
              <a:rPr lang="fr-FR" sz="1600" dirty="0">
                <a:solidFill>
                  <a:srgbClr val="804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&gt;</a:t>
            </a:r>
          </a:p>
          <a:p>
            <a:pPr marL="0" indent="0">
              <a:buNone/>
            </a:pP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using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namespace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std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main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arr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[]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=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{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10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20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30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40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// Printing elements of an array using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//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foreach</a:t>
            </a:r>
            <a:r>
              <a:rPr lang="fr-FR" sz="1600" dirty="0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8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loop</a:t>
            </a:r>
            <a:endParaRPr lang="fr-FR" sz="1600" dirty="0">
              <a:solidFill>
                <a:srgbClr val="008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for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(</a:t>
            </a:r>
            <a:r>
              <a:rPr lang="fr-FR" sz="1600" dirty="0" err="1">
                <a:solidFill>
                  <a:srgbClr val="8000FF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x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: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arr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)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		cout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x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&lt;&lt;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1600" dirty="0" err="1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endl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;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}</a:t>
            </a:r>
            <a:endParaRPr lang="fr-FR" sz="1600" dirty="0">
              <a:latin typeface="Lucida Console" panose="020B060904050402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91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1763688" y="1988840"/>
            <a:ext cx="6912768" cy="230425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Output :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10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20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30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40</a:t>
            </a:r>
            <a:endParaRPr lang="fr-FR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0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Le type </a:t>
            </a:r>
            <a:r>
              <a:rPr lang="fr-FR" dirty="0" smtClean="0"/>
              <a:t>« auto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268760"/>
            <a:ext cx="8568952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1400" b="1" dirty="0" smtClean="0">
              <a:solidFill>
                <a:srgbClr val="000080"/>
              </a:solidFill>
              <a:highlight>
                <a:srgbClr val="FFFFFF"/>
              </a:highlight>
              <a:latin typeface="Courier New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uto</a:t>
            </a:r>
            <a:r>
              <a:rPr lang="fr-FR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Lucida Console" panose="020B0609040504020204" pitchFamily="49" charset="0"/>
              </a:rPr>
              <a:t> </a:t>
            </a:r>
            <a:r>
              <a:rPr lang="fr-FR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: </a:t>
            </a:r>
            <a:r>
              <a:rPr lang="fr-FR" sz="2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utilisé lors de l’initialisation d’une variable à la place du type de la variable</a:t>
            </a:r>
          </a:p>
          <a:p>
            <a:endParaRPr lang="fr-FR" sz="1400" dirty="0">
              <a:solidFill>
                <a:srgbClr val="000000"/>
              </a:solidFill>
              <a:highlight>
                <a:srgbClr val="FFFFFF"/>
              </a:highlight>
              <a:latin typeface="Courier New"/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</a:rPr>
              <a:t>	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auto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5.0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5.0 is a double literal, so d will be type double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auto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en-US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1 + 2 evaluates to an integer, so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will 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be an integer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</a:t>
            </a: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add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x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y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return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x  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+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y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fr-FR" sz="16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600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main</a:t>
            </a: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  <a:r>
              <a:rPr lang="en-US" sz="1600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auto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sum 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add 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5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</a:t>
            </a:r>
            <a:r>
              <a:rPr lang="en-US" sz="16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6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add() returns an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so sum will be type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</a:t>
            </a:r>
            <a:r>
              <a:rPr lang="fr-FR" sz="16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fr-FR" sz="16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fr-FR" sz="1600" b="1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r>
              <a:rPr lang="fr-FR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sz="16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r>
              <a:rPr lang="fr-FR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fr-FR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647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 bien d’autres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err="1"/>
              <a:t>c</a:t>
            </a:r>
            <a:r>
              <a:rPr lang="fr-FR" sz="2000" dirty="0" err="1" smtClean="0"/>
              <a:t>onstrexpr</a:t>
            </a:r>
            <a:endParaRPr lang="fr-FR" sz="2000" dirty="0" smtClean="0"/>
          </a:p>
          <a:p>
            <a:r>
              <a:rPr lang="fr-FR" sz="2000" dirty="0" smtClean="0"/>
              <a:t>Lambda </a:t>
            </a:r>
            <a:r>
              <a:rPr lang="fr-FR" sz="2000" dirty="0" err="1" smtClean="0"/>
              <a:t>functions</a:t>
            </a:r>
            <a:endParaRPr lang="fr-FR" sz="2000" dirty="0" smtClean="0"/>
          </a:p>
          <a:p>
            <a:r>
              <a:rPr lang="fr-FR" sz="2000" dirty="0" err="1" smtClean="0"/>
              <a:t>For_each</a:t>
            </a:r>
            <a:endParaRPr lang="fr-FR" sz="2000" dirty="0" smtClean="0"/>
          </a:p>
          <a:p>
            <a:r>
              <a:rPr lang="fr-FR" sz="2000" dirty="0" err="1" smtClean="0"/>
              <a:t>Parallel</a:t>
            </a:r>
            <a:r>
              <a:rPr lang="fr-FR" sz="2000" dirty="0" smtClean="0"/>
              <a:t> </a:t>
            </a:r>
            <a:r>
              <a:rPr lang="fr-FR" sz="2000" dirty="0" err="1" smtClean="0"/>
              <a:t>algorithm</a:t>
            </a:r>
            <a:endParaRPr lang="fr-FR" sz="2000" dirty="0" smtClean="0"/>
          </a:p>
          <a:p>
            <a:r>
              <a:rPr lang="fr-FR" sz="2000" dirty="0" smtClean="0"/>
              <a:t>…</a:t>
            </a:r>
            <a:endParaRPr lang="fr-FR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75994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C++ avancé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Librairie BOOST</a:t>
            </a:r>
          </a:p>
          <a:p>
            <a:r>
              <a:rPr lang="fr-FR" dirty="0" smtClean="0"/>
              <a:t>smart pointeur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52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Bibliothèque BOOST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Ensemble de classes formant un référentiel complémentaire à la bibliothèque STL</a:t>
            </a:r>
          </a:p>
          <a:p>
            <a:r>
              <a:rPr lang="fr-FR" sz="2400" dirty="0" smtClean="0"/>
              <a:t>Intégration des classes de BOOST dans les nouvelles normes C++ : C++11, C++14, C++17</a:t>
            </a:r>
          </a:p>
          <a:p>
            <a:r>
              <a:rPr lang="fr-FR" sz="2400" dirty="0" smtClean="0"/>
              <a:t>Sous licence de logiciel libre </a:t>
            </a:r>
            <a:r>
              <a:rPr lang="fr-FR" sz="2400" dirty="0" smtClean="0">
                <a:sym typeface="Wingdings" panose="05000000000000000000" pitchFamily="2" charset="2"/>
              </a:rPr>
              <a:t> installation et linkage lors de la compilation pour l’utilisation</a:t>
            </a:r>
          </a:p>
          <a:p>
            <a:r>
              <a:rPr lang="fr-FR" sz="2400" dirty="0" smtClean="0">
                <a:sym typeface="Wingdings" panose="05000000000000000000" pitchFamily="2" charset="2"/>
              </a:rPr>
              <a:t>Important pour le MPI lorsqu’on utilise des conteneurs de la STL : string, </a:t>
            </a:r>
            <a:r>
              <a:rPr lang="fr-FR" sz="2400" dirty="0" err="1" smtClean="0">
                <a:sym typeface="Wingdings" panose="05000000000000000000" pitchFamily="2" charset="2"/>
              </a:rPr>
              <a:t>vector</a:t>
            </a:r>
            <a:r>
              <a:rPr lang="fr-FR" sz="2400" dirty="0" smtClean="0">
                <a:sym typeface="Wingdings" panose="05000000000000000000" pitchFamily="2" charset="2"/>
              </a:rPr>
              <a:t>, …</a:t>
            </a:r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8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Evolution of pointers in C++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96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8932147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8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Evolution of pointers in C++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97</a:t>
            </a:fld>
            <a:endParaRPr lang="fr-FR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51520" y="1600204"/>
            <a:ext cx="8712968" cy="4925140"/>
          </a:xfrm>
          <a:prstGeom prst="rect">
            <a:avLst/>
          </a:prstGeom>
        </p:spPr>
        <p:txBody>
          <a:bodyPr vert="horz" lIns="91362" tIns="45683" rIns="91362" bIns="45683" rtlCol="0">
            <a:normAutofit/>
          </a:bodyPr>
          <a:lstStyle>
            <a:lvl1pPr marL="342620" indent="-342620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345" indent="-2855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072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898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726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2553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380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209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035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smtClean="0"/>
              <a:t>Les pointeurs traditionnels présentent des insuffisances :</a:t>
            </a:r>
          </a:p>
          <a:p>
            <a:pPr lvl="1"/>
            <a:r>
              <a:rPr lang="fr-FR" sz="1800" dirty="0" smtClean="0"/>
              <a:t>Si Allocation alors </a:t>
            </a:r>
            <a:r>
              <a:rPr lang="fr-FR" sz="1800" dirty="0" err="1" smtClean="0"/>
              <a:t>Désallocation</a:t>
            </a:r>
            <a:r>
              <a:rPr lang="fr-FR" sz="1800" dirty="0" smtClean="0"/>
              <a:t> sinon fuite mémoire </a:t>
            </a:r>
            <a:r>
              <a:rPr lang="fr-FR" sz="1800" dirty="0" smtClean="0">
                <a:sym typeface="Wingdings" panose="05000000000000000000" pitchFamily="2" charset="2"/>
              </a:rPr>
              <a:t></a:t>
            </a:r>
            <a:r>
              <a:rPr lang="fr-FR" sz="1800" dirty="0" smtClean="0"/>
              <a:t>  </a:t>
            </a:r>
            <a:r>
              <a:rPr lang="fr-FR" sz="1800" dirty="0" err="1" smtClean="0"/>
              <a:t>Seg</a:t>
            </a:r>
            <a:r>
              <a:rPr lang="fr-FR" sz="1800" dirty="0" smtClean="0"/>
              <a:t>. </a:t>
            </a:r>
            <a:r>
              <a:rPr lang="fr-FR" sz="1800" dirty="0" err="1" smtClean="0"/>
              <a:t>Fault</a:t>
            </a:r>
            <a:endParaRPr lang="fr-FR" sz="1800" dirty="0" smtClean="0"/>
          </a:p>
          <a:p>
            <a:pPr lvl="1"/>
            <a:r>
              <a:rPr lang="fr-FR" sz="1800" dirty="0" smtClean="0"/>
              <a:t>Interdit de </a:t>
            </a:r>
            <a:r>
              <a:rPr lang="fr-FR" sz="1800" dirty="0" err="1" smtClean="0"/>
              <a:t>désallouer</a:t>
            </a:r>
            <a:r>
              <a:rPr lang="fr-FR" sz="1800" dirty="0" smtClean="0"/>
              <a:t> une zone mémoire non allouée </a:t>
            </a:r>
            <a:r>
              <a:rPr lang="fr-FR" sz="1800" dirty="0" smtClean="0">
                <a:sym typeface="Wingdings" panose="05000000000000000000" pitchFamily="2" charset="2"/>
              </a:rPr>
              <a:t> </a:t>
            </a:r>
            <a:r>
              <a:rPr lang="fr-FR" sz="1800" dirty="0" err="1" smtClean="0">
                <a:sym typeface="Wingdings" panose="05000000000000000000" pitchFamily="2" charset="2"/>
              </a:rPr>
              <a:t>Seg</a:t>
            </a:r>
            <a:r>
              <a:rPr lang="fr-FR" sz="1800" dirty="0" smtClean="0">
                <a:sym typeface="Wingdings" panose="05000000000000000000" pitchFamily="2" charset="2"/>
              </a:rPr>
              <a:t>. </a:t>
            </a:r>
            <a:r>
              <a:rPr lang="fr-FR" sz="1800" dirty="0" err="1" smtClean="0">
                <a:sym typeface="Wingdings" panose="05000000000000000000" pitchFamily="2" charset="2"/>
              </a:rPr>
              <a:t>Fault</a:t>
            </a:r>
            <a:endParaRPr lang="fr-FR" sz="1800" dirty="0" smtClean="0"/>
          </a:p>
          <a:p>
            <a:pPr lvl="1"/>
            <a:r>
              <a:rPr lang="fr-FR" sz="1800" dirty="0" smtClean="0"/>
              <a:t>Interdit de </a:t>
            </a:r>
            <a:r>
              <a:rPr lang="fr-FR" sz="1800" dirty="0" err="1" smtClean="0"/>
              <a:t>désallouer</a:t>
            </a:r>
            <a:r>
              <a:rPr lang="fr-FR" sz="1800" dirty="0" smtClean="0"/>
              <a:t> un pointeur déjà </a:t>
            </a:r>
            <a:r>
              <a:rPr lang="fr-FR" sz="1800" dirty="0" err="1" smtClean="0"/>
              <a:t>désalloué</a:t>
            </a:r>
            <a:r>
              <a:rPr lang="fr-FR" sz="1800" dirty="0" smtClean="0"/>
              <a:t> </a:t>
            </a:r>
            <a:r>
              <a:rPr lang="fr-FR" sz="1800" dirty="0" smtClean="0">
                <a:sym typeface="Wingdings" panose="05000000000000000000" pitchFamily="2" charset="2"/>
              </a:rPr>
              <a:t> </a:t>
            </a:r>
            <a:r>
              <a:rPr lang="fr-FR" sz="1800" dirty="0" err="1" smtClean="0">
                <a:sym typeface="Wingdings" panose="05000000000000000000" pitchFamily="2" charset="2"/>
              </a:rPr>
              <a:t>Seg</a:t>
            </a:r>
            <a:r>
              <a:rPr lang="fr-FR" sz="1800" dirty="0" smtClean="0">
                <a:sym typeface="Wingdings" panose="05000000000000000000" pitchFamily="2" charset="2"/>
              </a:rPr>
              <a:t>. </a:t>
            </a:r>
            <a:r>
              <a:rPr lang="fr-FR" sz="1800" dirty="0" err="1" smtClean="0">
                <a:sym typeface="Wingdings" panose="05000000000000000000" pitchFamily="2" charset="2"/>
              </a:rPr>
              <a:t>Fault</a:t>
            </a:r>
            <a:endParaRPr lang="fr-FR" sz="1800" dirty="0" smtClean="0">
              <a:sym typeface="Wingdings" panose="05000000000000000000" pitchFamily="2" charset="2"/>
            </a:endParaRPr>
          </a:p>
          <a:p>
            <a:pPr lvl="1"/>
            <a:r>
              <a:rPr lang="fr-FR" sz="1800" dirty="0" smtClean="0">
                <a:sym typeface="Wingdings" panose="05000000000000000000" pitchFamily="2" charset="2"/>
              </a:rPr>
              <a:t>…</a:t>
            </a:r>
          </a:p>
          <a:p>
            <a:pPr marL="456830" lvl="1" indent="0">
              <a:buNone/>
            </a:pPr>
            <a:endParaRPr lang="fr-FR" sz="1800" dirty="0" smtClean="0"/>
          </a:p>
          <a:p>
            <a:r>
              <a:rPr lang="fr-FR" sz="2000" dirty="0" smtClean="0"/>
              <a:t>Smart pointeur : </a:t>
            </a:r>
            <a:r>
              <a:rPr lang="fr-FR" sz="2000" dirty="0" smtClean="0"/>
              <a:t>essaie de corriger </a:t>
            </a:r>
            <a:r>
              <a:rPr lang="fr-FR" sz="2000" dirty="0" smtClean="0"/>
              <a:t>les insuffisances des pointeurs en ajoutant de l’intelligence</a:t>
            </a:r>
          </a:p>
          <a:p>
            <a:pPr lvl="1">
              <a:buFont typeface="Wingdings"/>
              <a:buChar char="è"/>
            </a:pPr>
            <a:r>
              <a:rPr lang="fr-FR" sz="1800" dirty="0" smtClean="0">
                <a:sym typeface="Wingdings" panose="05000000000000000000" pitchFamily="2" charset="2"/>
              </a:rPr>
              <a:t>Classe qui encapsule la notion de pointeur en offrant une sémantique qui gère les opérations liées à la durée de vie des pointeurs (création, copie, destruction, …), à la taille de la mémoire allouée (vérification des bornes</a:t>
            </a:r>
            <a:r>
              <a:rPr lang="fr-FR" sz="1800" dirty="0" smtClean="0">
                <a:sym typeface="Wingdings" panose="05000000000000000000" pitchFamily="2" charset="2"/>
              </a:rPr>
              <a:t>)</a:t>
            </a:r>
          </a:p>
          <a:p>
            <a:pPr lvl="1">
              <a:buFont typeface="Wingdings"/>
              <a:buChar char="è"/>
            </a:pPr>
            <a:endParaRPr lang="fr-FR" sz="1800" dirty="0">
              <a:sym typeface="Wingdings" panose="05000000000000000000" pitchFamily="2" charset="2"/>
            </a:endParaRPr>
          </a:p>
          <a:p>
            <a:pPr marL="456830" lvl="1" indent="0">
              <a:buNone/>
            </a:pPr>
            <a:endParaRPr lang="fr-FR" sz="1800" dirty="0" smtClean="0">
              <a:sym typeface="Wingdings" panose="05000000000000000000" pitchFamily="2" charset="2"/>
            </a:endParaRP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fr-FR" sz="18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8685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RAII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Basée sur la technique de programmation Resource Acquisition Is Initialisation (RAII) : consiste à lier une ressource à un objet (sur la pile) lors de son initialisation. </a:t>
            </a:r>
          </a:p>
          <a:p>
            <a:r>
              <a:rPr lang="fr-FR" sz="2000" dirty="0" smtClean="0"/>
              <a:t>La ressource est acquise dans le constructeur de l’objet et est libérée dans le destructeur</a:t>
            </a:r>
          </a:p>
          <a:p>
            <a:r>
              <a:rPr lang="fr-FR" sz="2000" dirty="0" smtClean="0"/>
              <a:t>A la sortie du scope de l’objet, le destructeur étant systématiquement appelé, la libération de la ressource est garantie</a:t>
            </a:r>
            <a:endParaRPr lang="fr-FR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98</a:t>
            </a:fld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6" r="47968"/>
          <a:stretch/>
        </p:blipFill>
        <p:spPr bwMode="auto">
          <a:xfrm>
            <a:off x="251520" y="4221088"/>
            <a:ext cx="4230095" cy="165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" r="13229"/>
          <a:stretch/>
        </p:blipFill>
        <p:spPr bwMode="auto">
          <a:xfrm>
            <a:off x="4283968" y="4256473"/>
            <a:ext cx="470263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16241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Smart pointers in C++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A27D-63E2-478A-99A9-E7F41C569662}" type="slidenum">
              <a:rPr lang="fr-FR" smtClean="0"/>
              <a:t>99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57470" y="1412776"/>
            <a:ext cx="8707018" cy="2664296"/>
          </a:xfrm>
          <a:prstGeom prst="rect">
            <a:avLst/>
          </a:prstGeom>
        </p:spPr>
        <p:txBody>
          <a:bodyPr vert="horz" lIns="91362" tIns="45683" rIns="91362" bIns="45683" rtlCol="0">
            <a:normAutofit/>
          </a:bodyPr>
          <a:lstStyle>
            <a:lvl1pPr marL="342620" indent="-342620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345" indent="-2855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072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898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726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2553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9380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6209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035" indent="-228415" algn="l" defTabSz="91365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400" dirty="0">
              <a:latin typeface="+mj-lt"/>
            </a:endParaRPr>
          </a:p>
          <a:p>
            <a:pPr marL="0" indent="0">
              <a:buNone/>
            </a:pPr>
            <a:r>
              <a:rPr lang="fr-FR" sz="2400" b="1" dirty="0" smtClean="0">
                <a:latin typeface="+mj-lt"/>
              </a:rPr>
              <a:t>=&gt; Libère automatiquement la mémoire allouée dynamiquement</a:t>
            </a:r>
          </a:p>
          <a:p>
            <a:pPr marL="0" indent="0">
              <a:buNone/>
            </a:pPr>
            <a:endParaRPr lang="fr-FR" sz="20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fr-FR" sz="2000" dirty="0" smtClean="0">
                <a:latin typeface="+mj-lt"/>
              </a:rPr>
              <a:t>En C++98  </a:t>
            </a:r>
            <a:r>
              <a:rPr lang="fr-FR" sz="2000" dirty="0" err="1" smtClean="0">
                <a:latin typeface="Lucida Console" panose="020B0609040504020204" pitchFamily="49" charset="0"/>
              </a:rPr>
              <a:t>std</a:t>
            </a:r>
            <a:r>
              <a:rPr lang="fr-FR" sz="2000" dirty="0" smtClean="0">
                <a:latin typeface="Lucida Console" panose="020B0609040504020204" pitchFamily="49" charset="0"/>
              </a:rPr>
              <a:t>::</a:t>
            </a:r>
            <a:r>
              <a:rPr lang="fr-FR" sz="2000" dirty="0" err="1" smtClean="0">
                <a:latin typeface="Lucida Console" panose="020B0609040504020204" pitchFamily="49" charset="0"/>
              </a:rPr>
              <a:t>auto_ptr</a:t>
            </a:r>
            <a:r>
              <a:rPr lang="fr-FR" sz="2000" dirty="0" smtClean="0">
                <a:latin typeface="Lucida Console" panose="020B0609040504020204" pitchFamily="49" charset="0"/>
              </a:rPr>
              <a:t>() </a:t>
            </a:r>
            <a:r>
              <a:rPr lang="fr-FR" sz="2400" dirty="0" smtClean="0"/>
              <a:t>déprécié depuis </a:t>
            </a:r>
            <a:r>
              <a:rPr lang="fr-FR" sz="2400" dirty="0" err="1" smtClean="0"/>
              <a:t>c++</a:t>
            </a:r>
            <a:r>
              <a:rPr lang="fr-FR" sz="2400" dirty="0" smtClean="0"/>
              <a:t>11 car présente un problème lors de la copie </a:t>
            </a:r>
            <a:r>
              <a:rPr lang="fr-FR" sz="2400" dirty="0"/>
              <a:t>du pointeur </a:t>
            </a:r>
            <a:r>
              <a:rPr lang="fr-FR" sz="2400" dirty="0" smtClean="0"/>
              <a:t>(exprime </a:t>
            </a:r>
            <a:r>
              <a:rPr lang="fr-FR" sz="2400" dirty="0"/>
              <a:t>la propriété  </a:t>
            </a:r>
            <a:r>
              <a:rPr lang="fr-FR" sz="2400" dirty="0" smtClean="0"/>
              <a:t>exclusive), </a:t>
            </a:r>
            <a:r>
              <a:rPr lang="fr-FR" sz="2400" dirty="0" smtClean="0"/>
              <a:t>ne le copie pas mais le transfère laissant le 1</a:t>
            </a:r>
            <a:r>
              <a:rPr lang="fr-FR" sz="2400" baseline="30000" dirty="0" smtClean="0"/>
              <a:t>ier</a:t>
            </a:r>
            <a:r>
              <a:rPr lang="fr-FR" sz="2400" dirty="0" smtClean="0"/>
              <a:t> vide :</a:t>
            </a:r>
            <a:endParaRPr lang="fr-FR" sz="2400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11133"/>
            <a:ext cx="4818336" cy="209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5284778" y="4914501"/>
            <a:ext cx="3493436" cy="646331"/>
            <a:chOff x="5471053" y="2672045"/>
            <a:chExt cx="3493436" cy="646331"/>
          </a:xfrm>
        </p:grpSpPr>
        <p:sp>
          <p:nvSpPr>
            <p:cNvPr id="8" name="ZoneTexte 7"/>
            <p:cNvSpPr txBox="1"/>
            <p:nvPr/>
          </p:nvSpPr>
          <p:spPr>
            <a:xfrm>
              <a:off x="5940153" y="2672045"/>
              <a:ext cx="30243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Lors </a:t>
              </a:r>
              <a:r>
                <a:rPr lang="fr-FR" dirty="0"/>
                <a:t>d’une copie la ressource </a:t>
              </a:r>
            </a:p>
            <a:p>
              <a:r>
                <a:rPr lang="fr-FR" dirty="0" smtClean="0"/>
                <a:t>  est déplacée</a:t>
              </a:r>
              <a:endParaRPr lang="fr-FR" dirty="0"/>
            </a:p>
          </p:txBody>
        </p:sp>
        <p:pic>
          <p:nvPicPr>
            <p:cNvPr id="1026" name="Picture 2" descr="https://images.emojiterra.com/google/noto-emoji/v2.034/512px/26a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1053" y="2690452"/>
              <a:ext cx="516024" cy="516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036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86597</TotalTime>
  <Words>6851</Words>
  <Application>Microsoft Office PowerPoint</Application>
  <PresentationFormat>Affichage à l'écran (4:3)</PresentationFormat>
  <Paragraphs>1749</Paragraphs>
  <Slides>104</Slides>
  <Notes>26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104</vt:i4>
      </vt:variant>
    </vt:vector>
  </HeadingPairs>
  <TitlesOfParts>
    <vt:vector size="105" baseType="lpstr">
      <vt:lpstr>Thème Office</vt:lpstr>
      <vt:lpstr>Bibliothèque STL en C++ </vt:lpstr>
      <vt:lpstr>STL</vt:lpstr>
      <vt:lpstr>Vue générale de la STL</vt:lpstr>
      <vt:lpstr>Vue générale de la STL</vt:lpstr>
      <vt:lpstr>Les 4 types de conteneurs</vt:lpstr>
      <vt:lpstr>Les 4 types de conteneurs</vt:lpstr>
      <vt:lpstr>Présentation PowerPoint</vt:lpstr>
      <vt:lpstr>Les itérateurs </vt:lpstr>
      <vt:lpstr>Les itérateurs </vt:lpstr>
      <vt:lpstr>Ancienne approche / approche STL</vt:lpstr>
      <vt:lpstr>5 catégories d’itérateurs</vt:lpstr>
      <vt:lpstr>A chaque conteneur son itérateur </vt:lpstr>
      <vt:lpstr>Plusieurs types d’itérateurs</vt:lpstr>
      <vt:lpstr>Exemple : balayer un conteneur </vt:lpstr>
      <vt:lpstr>Opérateurs et fonctions membres</vt:lpstr>
      <vt:lpstr>Exemple : distance </vt:lpstr>
      <vt:lpstr>Exemple : distance </vt:lpstr>
      <vt:lpstr>Validité des itérateurs</vt:lpstr>
      <vt:lpstr>Présentation PowerPoint</vt:lpstr>
      <vt:lpstr>Types des membres</vt:lpstr>
      <vt:lpstr>Fonctions membres</vt:lpstr>
      <vt:lpstr>Présentation PowerPoint</vt:lpstr>
      <vt:lpstr>STD::ARRAY&lt;T&gt;</vt:lpstr>
      <vt:lpstr>STD:: ARRAY&lt;T&gt;</vt:lpstr>
      <vt:lpstr>STD::VECTOR&lt;T&gt;</vt:lpstr>
      <vt:lpstr>STD:: VECTOR&lt;T&gt;</vt:lpstr>
      <vt:lpstr>STD::VECTOR&lt;T&gt; - Exemple</vt:lpstr>
      <vt:lpstr>STD::VECTOR&lt;T&gt; - Exemple</vt:lpstr>
      <vt:lpstr>STD :: DEQUE&lt;T&gt;</vt:lpstr>
      <vt:lpstr>STD :: DEQUE&lt;T&gt;</vt:lpstr>
      <vt:lpstr>STD::DEQUE&lt;T&gt; - Exemple</vt:lpstr>
      <vt:lpstr>STD::DEQUE&lt;T&gt; - Exemple</vt:lpstr>
      <vt:lpstr>STD::LIST&lt;T&gt;</vt:lpstr>
      <vt:lpstr>STD::LIST&lt;T&gt;</vt:lpstr>
      <vt:lpstr>STD::LIST&lt;T&gt; - Exemple</vt:lpstr>
      <vt:lpstr>STD::LIST&lt;T&gt; - Exemple</vt:lpstr>
      <vt:lpstr>Initialisation/Copie</vt:lpstr>
      <vt:lpstr>Fonctions membres communes à vector, deque, list</vt:lpstr>
      <vt:lpstr>Fonctions membres communes à vector, deque, list</vt:lpstr>
      <vt:lpstr>Fonctions membres spécifiques à LIST&lt;T&gt;</vt:lpstr>
      <vt:lpstr>Présentation PowerPoint</vt:lpstr>
      <vt:lpstr>La pile (stack)</vt:lpstr>
      <vt:lpstr>Exemple</vt:lpstr>
      <vt:lpstr>Exemple</vt:lpstr>
      <vt:lpstr>La file (queue)</vt:lpstr>
      <vt:lpstr>La file (queue)</vt:lpstr>
      <vt:lpstr>La file (queue)</vt:lpstr>
      <vt:lpstr>File d’attente prioritaire (priority_queue)</vt:lpstr>
      <vt:lpstr>Exemple</vt:lpstr>
      <vt:lpstr>Exemple</vt:lpstr>
      <vt:lpstr>Exemple - greater</vt:lpstr>
      <vt:lpstr>Exemple - greater</vt:lpstr>
      <vt:lpstr>Fonctions membres communes</vt:lpstr>
      <vt:lpstr>Présentation PowerPoint</vt:lpstr>
      <vt:lpstr>Conteneurs associatifs</vt:lpstr>
      <vt:lpstr>map/multimap</vt:lpstr>
      <vt:lpstr>map/multimap</vt:lpstr>
      <vt:lpstr>Fonctions membres</vt:lpstr>
      <vt:lpstr>extract/merge</vt:lpstr>
      <vt:lpstr>Exemple complet avec merge</vt:lpstr>
      <vt:lpstr>Exemple complet avec merge</vt:lpstr>
      <vt:lpstr>set/multiset</vt:lpstr>
      <vt:lpstr>set/multiset</vt:lpstr>
      <vt:lpstr>Présentation PowerPoint</vt:lpstr>
      <vt:lpstr>string</vt:lpstr>
      <vt:lpstr>Exemple</vt:lpstr>
      <vt:lpstr>Exemple</vt:lpstr>
      <vt:lpstr>Présentation PowerPoint</vt:lpstr>
      <vt:lpstr>Présentation PowerPoint</vt:lpstr>
      <vt:lpstr>Présentation PowerPoint</vt:lpstr>
      <vt:lpstr>#include &lt;algorithm&gt;</vt:lpstr>
      <vt:lpstr>Exemple - sort</vt:lpstr>
      <vt:lpstr>Exemple - sort</vt:lpstr>
      <vt:lpstr>Exemple - copy</vt:lpstr>
      <vt:lpstr>Exemple - copy</vt:lpstr>
      <vt:lpstr>    Exemple - find</vt:lpstr>
      <vt:lpstr>    Exemple - find</vt:lpstr>
      <vt:lpstr>&lt;algorithm&gt;: Généralités</vt:lpstr>
      <vt:lpstr>&lt;algorithm&gt;: Comparaison</vt:lpstr>
      <vt:lpstr>&lt;algorithm&gt;: Recherche, remplacement</vt:lpstr>
      <vt:lpstr>&lt;algorithm&gt;: Copie, suppression</vt:lpstr>
      <vt:lpstr>&lt;algorithm&gt;: Réarrangements</vt:lpstr>
      <vt:lpstr>&lt;algorithm&gt;: Tri et fusion</vt:lpstr>
      <vt:lpstr>&lt;numeric&gt;</vt:lpstr>
      <vt:lpstr>Exemple - accumulate</vt:lpstr>
      <vt:lpstr>Exemple - accumulate</vt:lpstr>
      <vt:lpstr>&lt;complex&gt;</vt:lpstr>
      <vt:lpstr>Présentation PowerPoint</vt:lpstr>
      <vt:lpstr>Nouvelle syntaxe pour « for »</vt:lpstr>
      <vt:lpstr>Exemple</vt:lpstr>
      <vt:lpstr>Exemple</vt:lpstr>
      <vt:lpstr>Le type « auto »</vt:lpstr>
      <vt:lpstr>Et bien d’autres </vt:lpstr>
      <vt:lpstr>C++ avancé</vt:lpstr>
      <vt:lpstr>Bibliothèque BOOST</vt:lpstr>
      <vt:lpstr>Evolution of pointers in C++</vt:lpstr>
      <vt:lpstr>Evolution of pointers in C++</vt:lpstr>
      <vt:lpstr>RAII</vt:lpstr>
      <vt:lpstr>Smart pointers in C++</vt:lpstr>
      <vt:lpstr>Smart pointers in C++</vt:lpstr>
      <vt:lpstr>Diagramme UML de la STL</vt:lpstr>
      <vt:lpstr>Suivre les nouveautés</vt:lpstr>
      <vt:lpstr>La documentation</vt:lpstr>
      <vt:lpstr>Références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pelyakim</dc:creator>
  <cp:lastModifiedBy>Pierre Elyakime</cp:lastModifiedBy>
  <cp:revision>1311</cp:revision>
  <dcterms:created xsi:type="dcterms:W3CDTF">2019-10-07T09:33:29Z</dcterms:created>
  <dcterms:modified xsi:type="dcterms:W3CDTF">2022-05-31T14:46:21Z</dcterms:modified>
</cp:coreProperties>
</file>